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450" r:id="rId1"/>
  </p:sldMasterIdLst>
  <p:notesMasterIdLst>
    <p:notesMasterId r:id="rId15"/>
  </p:notesMasterIdLst>
  <p:sldIdLst>
    <p:sldId id="256" r:id="rId2"/>
    <p:sldId id="257" r:id="rId3"/>
    <p:sldId id="266" r:id="rId4"/>
    <p:sldId id="258" r:id="rId5"/>
    <p:sldId id="267" r:id="rId6"/>
    <p:sldId id="268" r:id="rId7"/>
    <p:sldId id="269" r:id="rId8"/>
    <p:sldId id="261" r:id="rId9"/>
    <p:sldId id="260" r:id="rId10"/>
    <p:sldId id="262" r:id="rId11"/>
    <p:sldId id="263" r:id="rId12"/>
    <p:sldId id="264" r:id="rId13"/>
    <p:sldId id="265" r:id="rId14"/>
  </p:sldIdLst>
  <p:sldSz cx="14630400" cy="8229600"/>
  <p:notesSz cx="8229600" cy="14630400"/>
  <p:embeddedFontLst>
    <p:embeddedFont>
      <p:font typeface="Calibri" panose="020F0502020204030204" pitchFamily="34" charset="0"/>
      <p:regular r:id="rId16"/>
      <p:bold r:id="rId17"/>
      <p:italic r:id="rId18"/>
      <p:boldItalic r:id="rId19"/>
    </p:embeddedFont>
    <p:embeddedFont>
      <p:font typeface="Calibri Light" panose="020F0302020204030204" pitchFamily="34" charset="0"/>
      <p:regular r:id="rId20"/>
      <p:italic r:id="rId21"/>
    </p:embeddedFont>
    <p:embeddedFont>
      <p:font typeface="Consolas" panose="020B0609020204030204" pitchFamily="49" charset="0"/>
      <p:regular r:id="rId22"/>
      <p:bold r:id="rId23"/>
      <p:italic r:id="rId24"/>
      <p:boldItalic r:id="rId25"/>
    </p:embeddedFont>
    <p:embeddedFont>
      <p:font typeface="Roboto Bold" panose="02000000000000000000" pitchFamily="2" charset="0"/>
      <p:bold r:id="rId26"/>
      <p:italic r:id="rId27"/>
      <p:boldItalic r:id="rId28"/>
    </p:embeddedFont>
    <p:embeddedFont>
      <p:font typeface="Roboto Medium" panose="02000000000000000000" pitchFamily="2" charset="0"/>
      <p:regular r:id="rId29"/>
      <p:italic r:id="rId30"/>
    </p:embeddedFont>
    <p:embeddedFont>
      <p:font typeface="Saira Medium" pitchFamily="2" charset="77"/>
      <p:regular r:id="rId31"/>
      <p:italic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34"/>
    <p:restoredTop sz="94610"/>
  </p:normalViewPr>
  <p:slideViewPr>
    <p:cSldViewPr snapToGrid="0" snapToObjects="1">
      <p:cViewPr varScale="1">
        <p:scale>
          <a:sx n="109" d="100"/>
          <a:sy n="109" d="100"/>
        </p:scale>
        <p:origin x="6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4670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084401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532199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549815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ctrTitle"/>
          </p:nvPr>
        </p:nvSpPr>
        <p:spPr>
          <a:xfrm>
            <a:off x="4754879" y="2357120"/>
            <a:ext cx="8637271" cy="2905757"/>
          </a:xfrm>
        </p:spPr>
        <p:txBody>
          <a:bodyPr anchor="b">
            <a:normAutofit/>
          </a:bodyPr>
          <a:lstStyle>
            <a:lvl1pPr algn="r">
              <a:defRPr sz="5760">
                <a:effectLst/>
              </a:defRPr>
            </a:lvl1pPr>
          </a:lstStyle>
          <a:p>
            <a:r>
              <a:rPr lang="en-US"/>
              <a:t>Click to edit Master title style</a:t>
            </a:r>
            <a:endParaRPr lang="en-US" dirty="0"/>
          </a:p>
        </p:txBody>
      </p:sp>
      <p:sp>
        <p:nvSpPr>
          <p:cNvPr id="3" name="Subtitle 2"/>
          <p:cNvSpPr>
            <a:spLocks noGrp="1"/>
          </p:cNvSpPr>
          <p:nvPr>
            <p:ph type="subTitle" idx="1"/>
          </p:nvPr>
        </p:nvSpPr>
        <p:spPr>
          <a:xfrm>
            <a:off x="4754879" y="5262879"/>
            <a:ext cx="8637271" cy="1686560"/>
          </a:xfrm>
        </p:spPr>
        <p:txBody>
          <a:bodyPr anchor="t">
            <a:normAutofit/>
          </a:bodyPr>
          <a:lstStyle>
            <a:lvl1pPr marL="0" indent="0" algn="r">
              <a:buNone/>
              <a:defRPr sz="2160" cap="all">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10719070" y="7044691"/>
            <a:ext cx="1920240" cy="453390"/>
          </a:xfrm>
        </p:spPr>
        <p:txBody>
          <a:bodyPr/>
          <a:lstStyle/>
          <a:p>
            <a:fld id="{B61BEF0D-F0BB-DE4B-95CE-6DB70DBA9567}" type="datetimeFigureOut">
              <a:rPr lang="en-US" smtClean="0"/>
              <a:pPr/>
              <a:t>3/14/25</a:t>
            </a:fld>
            <a:endParaRPr lang="en-US" dirty="0"/>
          </a:p>
        </p:txBody>
      </p:sp>
      <p:sp>
        <p:nvSpPr>
          <p:cNvPr id="5" name="Footer Placeholder 4"/>
          <p:cNvSpPr>
            <a:spLocks noGrp="1"/>
          </p:cNvSpPr>
          <p:nvPr>
            <p:ph type="ftr" sz="quarter" idx="11"/>
          </p:nvPr>
        </p:nvSpPr>
        <p:spPr>
          <a:xfrm>
            <a:off x="4754879" y="7044691"/>
            <a:ext cx="5872750" cy="453390"/>
          </a:xfrm>
        </p:spPr>
        <p:txBody>
          <a:bodyPr/>
          <a:lstStyle/>
          <a:p>
            <a:endParaRPr lang="en-US" dirty="0"/>
          </a:p>
        </p:txBody>
      </p:sp>
      <p:sp>
        <p:nvSpPr>
          <p:cNvPr id="6" name="Slide Number Placeholder 5"/>
          <p:cNvSpPr>
            <a:spLocks noGrp="1"/>
          </p:cNvSpPr>
          <p:nvPr>
            <p:ph type="sldNum" sz="quarter" idx="12"/>
          </p:nvPr>
        </p:nvSpPr>
        <p:spPr>
          <a:xfrm>
            <a:off x="12730750" y="7044691"/>
            <a:ext cx="661400" cy="45339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560611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1" y="5679438"/>
            <a:ext cx="12157712"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645921" y="1118534"/>
            <a:ext cx="10511792" cy="379797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22961" y="6359524"/>
            <a:ext cx="12157712" cy="592454"/>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813821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2" y="731522"/>
            <a:ext cx="12157712" cy="3749039"/>
          </a:xfrm>
        </p:spPr>
        <p:txBody>
          <a:bodyPr anchor="ctr">
            <a:normAutofit/>
          </a:bodyPr>
          <a:lstStyle>
            <a:lvl1pPr algn="l">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822960" y="5212080"/>
            <a:ext cx="12157714" cy="1737360"/>
          </a:xfrm>
        </p:spPr>
        <p:txBody>
          <a:bodyPr anchor="ctr">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980680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15" name="TextBox 14"/>
          <p:cNvSpPr txBox="1"/>
          <p:nvPr/>
        </p:nvSpPr>
        <p:spPr>
          <a:xfrm>
            <a:off x="12285440" y="32918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11" name="TextBox 10"/>
          <p:cNvSpPr txBox="1"/>
          <p:nvPr/>
        </p:nvSpPr>
        <p:spPr>
          <a:xfrm>
            <a:off x="585930" y="988004"/>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2" name="Title 1"/>
          <p:cNvSpPr>
            <a:spLocks noGrp="1"/>
          </p:cNvSpPr>
          <p:nvPr>
            <p:ph type="title"/>
          </p:nvPr>
        </p:nvSpPr>
        <p:spPr>
          <a:xfrm>
            <a:off x="1190721" y="731522"/>
            <a:ext cx="11460479" cy="3291839"/>
          </a:xfrm>
        </p:spPr>
        <p:txBody>
          <a:bodyPr anchor="ctr">
            <a:normAutofit/>
          </a:bodyPr>
          <a:lstStyle>
            <a:lvl1pPr algn="l">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317450" y="4023360"/>
            <a:ext cx="11207021" cy="457200"/>
          </a:xfrm>
        </p:spPr>
        <p:txBody>
          <a:bodyPr anchor="ctr"/>
          <a:lstStyle>
            <a:lvl1pPr marL="0" indent="0">
              <a:buFontTx/>
              <a:buNone/>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24959" y="5212080"/>
            <a:ext cx="12182840" cy="1737360"/>
          </a:xfrm>
        </p:spPr>
        <p:txBody>
          <a:bodyPr anchor="ctr">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602659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3" y="3970297"/>
            <a:ext cx="12157710" cy="1762560"/>
          </a:xfrm>
        </p:spPr>
        <p:txBody>
          <a:bodyPr anchor="b">
            <a:normAutofit/>
          </a:bodyPr>
          <a:lstStyle>
            <a:lvl1pPr algn="l">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822961" y="5732857"/>
            <a:ext cx="12157711" cy="1032480"/>
          </a:xfrm>
        </p:spPr>
        <p:txBody>
          <a:bodyPr anchor="t">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6667232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13" name="TextBox 12"/>
          <p:cNvSpPr txBox="1"/>
          <p:nvPr/>
        </p:nvSpPr>
        <p:spPr>
          <a:xfrm>
            <a:off x="12285440" y="32918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14" name="TextBox 13"/>
          <p:cNvSpPr txBox="1"/>
          <p:nvPr/>
        </p:nvSpPr>
        <p:spPr>
          <a:xfrm>
            <a:off x="585930" y="988004"/>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16" name="Title 1"/>
          <p:cNvSpPr>
            <a:spLocks noGrp="1"/>
          </p:cNvSpPr>
          <p:nvPr>
            <p:ph type="title"/>
          </p:nvPr>
        </p:nvSpPr>
        <p:spPr>
          <a:xfrm>
            <a:off x="1190721" y="731522"/>
            <a:ext cx="11460479" cy="3291839"/>
          </a:xfrm>
        </p:spPr>
        <p:txBody>
          <a:bodyPr anchor="ctr">
            <a:normAutofit/>
          </a:bodyPr>
          <a:lstStyle>
            <a:lvl1pPr algn="l">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22960" y="4663440"/>
            <a:ext cx="12162523" cy="1066800"/>
          </a:xfrm>
        </p:spPr>
        <p:txBody>
          <a:bodyPr vert="horz" lIns="91440" tIns="45720" rIns="91440" bIns="45720" rtlCol="0" anchor="b">
            <a:normAutofit/>
          </a:bodyPr>
          <a:lstStyle>
            <a:lvl1pPr>
              <a:buNone/>
              <a:defRPr lang="en-US" sz="288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22959" y="5730240"/>
            <a:ext cx="12162523" cy="121920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205256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2" y="731522"/>
            <a:ext cx="12157712" cy="329183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22961" y="4206240"/>
            <a:ext cx="12157714" cy="1005840"/>
          </a:xfrm>
        </p:spPr>
        <p:txBody>
          <a:bodyPr vert="horz" lIns="91440" tIns="45720" rIns="91440" bIns="45720" rtlCol="0" anchor="b">
            <a:normAutofit/>
          </a:bodyPr>
          <a:lstStyle>
            <a:lvl1pPr>
              <a:buNone/>
              <a:defRPr lang="en-US" sz="336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22960" y="5212080"/>
            <a:ext cx="12157714" cy="17373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569890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1"/>
          <p:cNvSpPr>
            <a:spLocks noGrp="1"/>
          </p:cNvSpPr>
          <p:nvPr>
            <p:ph type="title"/>
          </p:nvPr>
        </p:nvSpPr>
        <p:spPr>
          <a:xfrm>
            <a:off x="822962" y="731521"/>
            <a:ext cx="12157710" cy="1747520"/>
          </a:xfrm>
        </p:spPr>
        <p:txBody>
          <a:bodyPr/>
          <a:lstStyle/>
          <a:p>
            <a:r>
              <a:rPr lang="en-US"/>
              <a:t>Click to edit Master title style</a:t>
            </a:r>
            <a:endParaRPr lang="en-US" dirty="0"/>
          </a:p>
        </p:txBody>
      </p:sp>
    </p:spTree>
    <p:extLst>
      <p:ext uri="{BB962C8B-B14F-4D97-AF65-F5344CB8AC3E}">
        <p14:creationId xmlns:p14="http://schemas.microsoft.com/office/powerpoint/2010/main" val="225772695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Vertical Title 1"/>
          <p:cNvSpPr>
            <a:spLocks noGrp="1"/>
          </p:cNvSpPr>
          <p:nvPr>
            <p:ph type="title" orient="vert"/>
          </p:nvPr>
        </p:nvSpPr>
        <p:spPr>
          <a:xfrm>
            <a:off x="10390410" y="731520"/>
            <a:ext cx="2590262" cy="62179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22960" y="731520"/>
            <a:ext cx="9398539" cy="621792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035382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04772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937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525638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8838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1781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662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19183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7940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9488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996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1" y="3970297"/>
            <a:ext cx="12157712" cy="1762560"/>
          </a:xfrm>
        </p:spPr>
        <p:txBody>
          <a:bodyPr anchor="b"/>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822959" y="5732857"/>
            <a:ext cx="12157714" cy="1032480"/>
          </a:xfrm>
        </p:spPr>
        <p:txBody>
          <a:bodyPr anchor="t">
            <a:normAutofit/>
          </a:bodyPr>
          <a:lstStyle>
            <a:lvl1pPr marL="0" indent="0" algn="l">
              <a:buNone/>
              <a:defRPr sz="2400" cap="all">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3/14/25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797816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2962" y="2570480"/>
            <a:ext cx="5994401" cy="437896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986274" y="2570481"/>
            <a:ext cx="5994398" cy="43789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3/14/25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634601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68404" y="2661921"/>
            <a:ext cx="5650865" cy="691514"/>
          </a:xfrm>
        </p:spPr>
        <p:txBody>
          <a:bodyPr anchor="b">
            <a:noAutofit/>
          </a:bodyPr>
          <a:lstStyle>
            <a:lvl1pPr marL="0" indent="0">
              <a:buNone/>
              <a:defRPr sz="336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22962" y="3444241"/>
            <a:ext cx="5996308" cy="35051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315204" y="2672081"/>
            <a:ext cx="5667376" cy="691514"/>
          </a:xfrm>
        </p:spPr>
        <p:txBody>
          <a:bodyPr anchor="b">
            <a:noAutofit/>
          </a:bodyPr>
          <a:lstStyle>
            <a:lvl1pPr marL="0" indent="0">
              <a:buNone/>
              <a:defRPr sz="336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988180" y="3444241"/>
            <a:ext cx="5994401" cy="35051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3/14/25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3945606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3/14/25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8083229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3/14/25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7217373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1" y="2489200"/>
            <a:ext cx="4417062" cy="1645920"/>
          </a:xfrm>
        </p:spPr>
        <p:txBody>
          <a:bodyPr anchor="b">
            <a:normAutofit/>
          </a:bodyPr>
          <a:lstStyle>
            <a:lvl1pPr algn="l">
              <a:defRPr sz="2880" b="0"/>
            </a:lvl1pPr>
          </a:lstStyle>
          <a:p>
            <a:r>
              <a:rPr lang="en-US"/>
              <a:t>Click to edit Master title style</a:t>
            </a:r>
            <a:endParaRPr lang="en-US" dirty="0"/>
          </a:p>
        </p:txBody>
      </p:sp>
      <p:sp>
        <p:nvSpPr>
          <p:cNvPr id="3" name="Content Placeholder 2"/>
          <p:cNvSpPr>
            <a:spLocks noGrp="1"/>
          </p:cNvSpPr>
          <p:nvPr>
            <p:ph idx="1"/>
          </p:nvPr>
        </p:nvSpPr>
        <p:spPr>
          <a:xfrm>
            <a:off x="5577841" y="731521"/>
            <a:ext cx="7402831" cy="621792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1" y="4135120"/>
            <a:ext cx="4417062" cy="2194560"/>
          </a:xfrm>
        </p:spPr>
        <p:txBody>
          <a:bodyPr anchor="t">
            <a:normAutofit/>
          </a:bodyPr>
          <a:lstStyle>
            <a:lvl1pPr marL="0" indent="0">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44731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0" y="1920240"/>
            <a:ext cx="7397584" cy="1645920"/>
          </a:xfrm>
        </p:spPr>
        <p:txBody>
          <a:bodyPr anchor="b">
            <a:normAutofit/>
          </a:bodyPr>
          <a:lstStyle>
            <a:lvl1pPr algn="l">
              <a:defRPr sz="336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043504" y="1097280"/>
            <a:ext cx="3937169" cy="54864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22960" y="3566160"/>
            <a:ext cx="7397584" cy="2194560"/>
          </a:xfrm>
        </p:spPr>
        <p:txBody>
          <a:bodyPr anchor="t">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471085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2" y="731521"/>
            <a:ext cx="12157710" cy="174752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22962" y="2570481"/>
            <a:ext cx="12157710" cy="437896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07592" y="7044691"/>
            <a:ext cx="1920240" cy="45339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B61BEF0D-F0BB-DE4B-95CE-6DB70DBA9567}" type="datetimeFigureOut">
              <a:rPr lang="en-US" smtClean="0"/>
              <a:pPr/>
              <a:t>3/14/25</a:t>
            </a:fld>
            <a:endParaRPr lang="en-US" dirty="0"/>
          </a:p>
        </p:txBody>
      </p:sp>
      <p:sp>
        <p:nvSpPr>
          <p:cNvPr id="5" name="Footer Placeholder 4"/>
          <p:cNvSpPr>
            <a:spLocks noGrp="1"/>
          </p:cNvSpPr>
          <p:nvPr>
            <p:ph type="ftr" sz="quarter" idx="3"/>
          </p:nvPr>
        </p:nvSpPr>
        <p:spPr>
          <a:xfrm>
            <a:off x="822961" y="7044691"/>
            <a:ext cx="9393191" cy="45339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2319273" y="7044691"/>
            <a:ext cx="661400" cy="45339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8763366"/>
      </p:ext>
    </p:extLst>
  </p:cSld>
  <p:clrMap bg1="dk1" tx1="lt1" bg2="dk2" tx2="lt2" accent1="accent1" accent2="accent2" accent3="accent3" accent4="accent4" accent5="accent5" accent6="accent6" hlink="hlink" folHlink="folHlink"/>
  <p:sldLayoutIdLst>
    <p:sldLayoutId id="2147484451" r:id="rId1"/>
    <p:sldLayoutId id="2147484452" r:id="rId2"/>
    <p:sldLayoutId id="2147484453" r:id="rId3"/>
    <p:sldLayoutId id="2147484454" r:id="rId4"/>
    <p:sldLayoutId id="2147484455" r:id="rId5"/>
    <p:sldLayoutId id="2147484456" r:id="rId6"/>
    <p:sldLayoutId id="2147484457" r:id="rId7"/>
    <p:sldLayoutId id="2147484458" r:id="rId8"/>
    <p:sldLayoutId id="2147484459" r:id="rId9"/>
    <p:sldLayoutId id="2147484460" r:id="rId10"/>
    <p:sldLayoutId id="2147484461" r:id="rId11"/>
    <p:sldLayoutId id="2147484462" r:id="rId12"/>
    <p:sldLayoutId id="2147484463" r:id="rId13"/>
    <p:sldLayoutId id="2147484464" r:id="rId14"/>
    <p:sldLayoutId id="2147484465" r:id="rId15"/>
    <p:sldLayoutId id="2147484466" r:id="rId16"/>
    <p:sldLayoutId id="2147484467" r:id="rId17"/>
    <p:sldLayoutId id="2147484468" r:id="rId18"/>
    <p:sldLayoutId id="2147484469" r:id="rId19"/>
    <p:sldLayoutId id="2147484470" r:id="rId20"/>
    <p:sldLayoutId id="2147484471" r:id="rId21"/>
    <p:sldLayoutId id="2147484472" r:id="rId22"/>
    <p:sldLayoutId id="2147484473" r:id="rId23"/>
    <p:sldLayoutId id="2147484474" r:id="rId24"/>
    <p:sldLayoutId id="2147484475" r:id="rId25"/>
    <p:sldLayoutId id="2147484476" r:id="rId26"/>
  </p:sldLayoutIdLst>
  <p:hf sldNum="0" hdr="0" ftr="0" dt="0"/>
  <p:txStyles>
    <p:titleStyle>
      <a:lvl1pPr algn="l" defTabSz="548640" rtl="0" eaLnBrk="1" latinLnBrk="0" hangingPunct="1">
        <a:spcBef>
          <a:spcPct val="0"/>
        </a:spcBef>
        <a:buNone/>
        <a:defRPr sz="432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ts val="0"/>
        </a:spcBef>
        <a:spcAft>
          <a:spcPts val="1200"/>
        </a:spcAft>
        <a:buClr>
          <a:schemeClr val="tx1"/>
        </a:buClr>
        <a:buSzPct val="100000"/>
        <a:buFont typeface="Arial"/>
        <a:buChar char="•"/>
        <a:defRPr sz="2160" kern="1200" cap="none">
          <a:solidFill>
            <a:schemeClr val="tx1"/>
          </a:solidFill>
          <a:effectLst/>
          <a:latin typeface="+mn-lt"/>
          <a:ea typeface="+mn-ea"/>
          <a:cs typeface="+mn-cs"/>
        </a:defRPr>
      </a:lvl1pPr>
      <a:lvl2pPr marL="891540" indent="-342900" algn="l" defTabSz="548640" rtl="0" eaLnBrk="1" latinLnBrk="0" hangingPunct="1">
        <a:spcBef>
          <a:spcPts val="0"/>
        </a:spcBef>
        <a:spcAft>
          <a:spcPts val="1200"/>
        </a:spcAft>
        <a:buClr>
          <a:schemeClr val="tx1"/>
        </a:buClr>
        <a:buSzPct val="100000"/>
        <a:buFont typeface="Arial"/>
        <a:buChar char="•"/>
        <a:defRPr sz="1920" kern="1200" cap="none">
          <a:solidFill>
            <a:schemeClr val="tx1"/>
          </a:solidFill>
          <a:effectLst/>
          <a:latin typeface="+mn-lt"/>
          <a:ea typeface="+mn-ea"/>
          <a:cs typeface="+mn-cs"/>
        </a:defRPr>
      </a:lvl2pPr>
      <a:lvl3pPr marL="1440180" indent="-342900" algn="l" defTabSz="548640" rtl="0" eaLnBrk="1" latinLnBrk="0" hangingPunct="1">
        <a:spcBef>
          <a:spcPts val="0"/>
        </a:spcBef>
        <a:spcAft>
          <a:spcPts val="1200"/>
        </a:spcAft>
        <a:buClr>
          <a:schemeClr val="tx1"/>
        </a:buClr>
        <a:buSzPct val="100000"/>
        <a:buFont typeface="Arial"/>
        <a:buChar char="•"/>
        <a:defRPr sz="1680" kern="1200" cap="none">
          <a:solidFill>
            <a:schemeClr val="tx1"/>
          </a:solidFill>
          <a:effectLst/>
          <a:latin typeface="+mn-lt"/>
          <a:ea typeface="+mn-ea"/>
          <a:cs typeface="+mn-cs"/>
        </a:defRPr>
      </a:lvl3pPr>
      <a:lvl4pPr marL="1851660" indent="-20574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4pPr>
      <a:lvl5pPr marL="2400300" indent="-20574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5pPr>
      <a:lvl6pPr marL="301752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6pPr>
      <a:lvl7pPr marL="356616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7pPr>
      <a:lvl8pPr marL="411480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8pPr>
      <a:lvl9pPr marL="466344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4.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73851"/>
            <a:ext cx="7556421" cy="738349"/>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Fault Tolerant Architecture</a:t>
            </a:r>
            <a:endParaRPr lang="en-US" sz="4450" dirty="0"/>
          </a:p>
        </p:txBody>
      </p:sp>
      <p:sp>
        <p:nvSpPr>
          <p:cNvPr id="4" name="Text 1"/>
          <p:cNvSpPr/>
          <p:nvPr/>
        </p:nvSpPr>
        <p:spPr>
          <a:xfrm>
            <a:off x="6280190" y="3647740"/>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Medium" pitchFamily="34" charset="0"/>
                <a:ea typeface="Roboto Medium" pitchFamily="34" charset="-122"/>
                <a:cs typeface="Roboto Medium" pitchFamily="34" charset="-120"/>
              </a:rPr>
              <a:t>Building resilient and reliable software systems is paramount in today's demanding landscape. This presentation will delve into the principles of fault tolerance, explore common patterns, and showcase how to implement these techniques.</a:t>
            </a:r>
            <a:endParaRPr lang="en-US" sz="1750" dirty="0"/>
          </a:p>
        </p:txBody>
      </p:sp>
      <p:sp>
        <p:nvSpPr>
          <p:cNvPr id="7" name="Text 4"/>
          <p:cNvSpPr/>
          <p:nvPr/>
        </p:nvSpPr>
        <p:spPr>
          <a:xfrm>
            <a:off x="12249188" y="7753991"/>
            <a:ext cx="2283935" cy="396835"/>
          </a:xfrm>
          <a:prstGeom prst="rect">
            <a:avLst/>
          </a:prstGeom>
          <a:noFill/>
          <a:ln/>
        </p:spPr>
        <p:txBody>
          <a:bodyPr wrap="none" lIns="0" tIns="0" rIns="0" bIns="0" rtlCol="0" anchor="t"/>
          <a:lstStyle/>
          <a:p>
            <a:pPr marL="0" indent="0" algn="l">
              <a:lnSpc>
                <a:spcPts val="3100"/>
              </a:lnSpc>
              <a:buNone/>
            </a:pPr>
            <a:r>
              <a:rPr lang="en-US" sz="2200" b="1" dirty="0">
                <a:solidFill>
                  <a:srgbClr val="E5E0DF"/>
                </a:solidFill>
                <a:latin typeface="Roboto Bold" pitchFamily="34" charset="0"/>
                <a:ea typeface="Roboto Bold" pitchFamily="34" charset="-122"/>
                <a:cs typeface="Roboto Bold" pitchFamily="34" charset="-120"/>
              </a:rPr>
              <a:t>Ahmad M. Satria A.</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718809" y="559261"/>
            <a:ext cx="7646432" cy="2005608"/>
          </a:xfrm>
          <a:prstGeom prst="rect">
            <a:avLst/>
          </a:prstGeom>
          <a:noFill/>
          <a:ln/>
        </p:spPr>
        <p:txBody>
          <a:bodyPr wrap="square" lIns="0" tIns="0" rIns="0" bIns="0" rtlCol="0" anchor="t"/>
          <a:lstStyle/>
          <a:p>
            <a:pPr marL="0" indent="0">
              <a:lnSpc>
                <a:spcPts val="5250"/>
              </a:lnSpc>
              <a:buNone/>
            </a:pPr>
            <a:r>
              <a:rPr lang="en-US" sz="4200" dirty="0">
                <a:solidFill>
                  <a:srgbClr val="FFFFFF"/>
                </a:solidFill>
                <a:latin typeface="Saira Medium" pitchFamily="34" charset="0"/>
                <a:ea typeface="Saira Medium" pitchFamily="34" charset="-122"/>
                <a:cs typeface="Saira Medium" pitchFamily="34" charset="-120"/>
              </a:rPr>
              <a:t>Configuring the Circuit Breaker: Thresholds and Timeouts</a:t>
            </a:r>
            <a:endParaRPr lang="en-US" sz="4200" dirty="0"/>
          </a:p>
        </p:txBody>
      </p:sp>
      <p:pic>
        <p:nvPicPr>
          <p:cNvPr id="4" name="Image 1" descr="preencoded.png"/>
          <p:cNvPicPr>
            <a:picLocks noChangeAspect="1"/>
          </p:cNvPicPr>
          <p:nvPr/>
        </p:nvPicPr>
        <p:blipFill>
          <a:blip r:embed="rId3"/>
          <a:stretch>
            <a:fillRect/>
          </a:stretch>
        </p:blipFill>
        <p:spPr>
          <a:xfrm>
            <a:off x="718809" y="2885743"/>
            <a:ext cx="1069658" cy="1574840"/>
          </a:xfrm>
          <a:prstGeom prst="rect">
            <a:avLst/>
          </a:prstGeom>
        </p:spPr>
      </p:pic>
      <p:sp>
        <p:nvSpPr>
          <p:cNvPr id="5" name="Text 1"/>
          <p:cNvSpPr/>
          <p:nvPr/>
        </p:nvSpPr>
        <p:spPr>
          <a:xfrm>
            <a:off x="2109340" y="3099579"/>
            <a:ext cx="2674382" cy="334208"/>
          </a:xfrm>
          <a:prstGeom prst="rect">
            <a:avLst/>
          </a:prstGeom>
          <a:noFill/>
          <a:ln/>
        </p:spPr>
        <p:txBody>
          <a:bodyPr wrap="none" lIns="0" tIns="0" rIns="0" bIns="0" rtlCol="0" anchor="t"/>
          <a:lstStyle/>
          <a:p>
            <a:pPr marL="0" indent="0" algn="l">
              <a:lnSpc>
                <a:spcPts val="2600"/>
              </a:lnSpc>
              <a:buNone/>
            </a:pPr>
            <a:r>
              <a:rPr lang="en-US" sz="2100" dirty="0">
                <a:solidFill>
                  <a:srgbClr val="E5E0DF"/>
                </a:solidFill>
                <a:latin typeface="Saira Medium" pitchFamily="34" charset="0"/>
                <a:ea typeface="Saira Medium" pitchFamily="34" charset="-122"/>
                <a:cs typeface="Saira Medium" pitchFamily="34" charset="-120"/>
              </a:rPr>
              <a:t>Failure Threshold</a:t>
            </a:r>
            <a:endParaRPr lang="en-US" sz="2100" dirty="0"/>
          </a:p>
        </p:txBody>
      </p:sp>
      <p:sp>
        <p:nvSpPr>
          <p:cNvPr id="6" name="Text 2"/>
          <p:cNvSpPr/>
          <p:nvPr/>
        </p:nvSpPr>
        <p:spPr>
          <a:xfrm>
            <a:off x="2109340" y="3562137"/>
            <a:ext cx="6255901" cy="684609"/>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Medium" pitchFamily="34" charset="0"/>
                <a:ea typeface="Roboto Medium" pitchFamily="34" charset="-122"/>
                <a:cs typeface="Roboto Medium" pitchFamily="34" charset="-120"/>
              </a:rPr>
              <a:t>The number of consecutive failures that trigger the circuit breaker to open.</a:t>
            </a:r>
            <a:endParaRPr lang="en-US" sz="1650" dirty="0"/>
          </a:p>
        </p:txBody>
      </p:sp>
      <p:pic>
        <p:nvPicPr>
          <p:cNvPr id="7" name="Image 2" descr="preencoded.png"/>
          <p:cNvPicPr>
            <a:picLocks noChangeAspect="1"/>
          </p:cNvPicPr>
          <p:nvPr/>
        </p:nvPicPr>
        <p:blipFill>
          <a:blip r:embed="rId4"/>
          <a:stretch>
            <a:fillRect/>
          </a:stretch>
        </p:blipFill>
        <p:spPr>
          <a:xfrm>
            <a:off x="718809" y="4460582"/>
            <a:ext cx="1069658" cy="1574840"/>
          </a:xfrm>
          <a:prstGeom prst="rect">
            <a:avLst/>
          </a:prstGeom>
        </p:spPr>
      </p:pic>
      <p:sp>
        <p:nvSpPr>
          <p:cNvPr id="8" name="Text 3"/>
          <p:cNvSpPr/>
          <p:nvPr/>
        </p:nvSpPr>
        <p:spPr>
          <a:xfrm>
            <a:off x="2109340" y="4674419"/>
            <a:ext cx="2674382" cy="334208"/>
          </a:xfrm>
          <a:prstGeom prst="rect">
            <a:avLst/>
          </a:prstGeom>
          <a:noFill/>
          <a:ln/>
        </p:spPr>
        <p:txBody>
          <a:bodyPr wrap="none" lIns="0" tIns="0" rIns="0" bIns="0" rtlCol="0" anchor="t"/>
          <a:lstStyle/>
          <a:p>
            <a:pPr marL="0" indent="0" algn="l">
              <a:lnSpc>
                <a:spcPts val="2600"/>
              </a:lnSpc>
              <a:buNone/>
            </a:pPr>
            <a:r>
              <a:rPr lang="en-US" sz="2100" dirty="0">
                <a:solidFill>
                  <a:srgbClr val="E5E0DF"/>
                </a:solidFill>
                <a:latin typeface="Saira Medium" pitchFamily="34" charset="0"/>
                <a:ea typeface="Saira Medium" pitchFamily="34" charset="-122"/>
                <a:cs typeface="Saira Medium" pitchFamily="34" charset="-120"/>
              </a:rPr>
              <a:t>Timeout Duration</a:t>
            </a:r>
            <a:endParaRPr lang="en-US" sz="2100" dirty="0"/>
          </a:p>
        </p:txBody>
      </p:sp>
      <p:sp>
        <p:nvSpPr>
          <p:cNvPr id="9" name="Text 4"/>
          <p:cNvSpPr/>
          <p:nvPr/>
        </p:nvSpPr>
        <p:spPr>
          <a:xfrm>
            <a:off x="2109340" y="5136976"/>
            <a:ext cx="6255901" cy="684609"/>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Medium" pitchFamily="34" charset="0"/>
                <a:ea typeface="Roboto Medium" pitchFamily="34" charset="-122"/>
                <a:cs typeface="Roboto Medium" pitchFamily="34" charset="-120"/>
              </a:rPr>
              <a:t>The time interval after which the circuit breaker transitions from open to half-open.</a:t>
            </a:r>
            <a:endParaRPr lang="en-US" sz="1650" dirty="0"/>
          </a:p>
        </p:txBody>
      </p:sp>
      <p:pic>
        <p:nvPicPr>
          <p:cNvPr id="10" name="Image 3" descr="preencoded.png"/>
          <p:cNvPicPr>
            <a:picLocks noChangeAspect="1"/>
          </p:cNvPicPr>
          <p:nvPr/>
        </p:nvPicPr>
        <p:blipFill>
          <a:blip r:embed="rId5"/>
          <a:stretch>
            <a:fillRect/>
          </a:stretch>
        </p:blipFill>
        <p:spPr>
          <a:xfrm>
            <a:off x="718809" y="6035422"/>
            <a:ext cx="1069658" cy="1574840"/>
          </a:xfrm>
          <a:prstGeom prst="rect">
            <a:avLst/>
          </a:prstGeom>
        </p:spPr>
      </p:pic>
      <p:sp>
        <p:nvSpPr>
          <p:cNvPr id="11" name="Text 5"/>
          <p:cNvSpPr/>
          <p:nvPr/>
        </p:nvSpPr>
        <p:spPr>
          <a:xfrm>
            <a:off x="2109340" y="6249258"/>
            <a:ext cx="2674382" cy="334208"/>
          </a:xfrm>
          <a:prstGeom prst="rect">
            <a:avLst/>
          </a:prstGeom>
          <a:noFill/>
          <a:ln/>
        </p:spPr>
        <p:txBody>
          <a:bodyPr wrap="none" lIns="0" tIns="0" rIns="0" bIns="0" rtlCol="0" anchor="t"/>
          <a:lstStyle/>
          <a:p>
            <a:pPr marL="0" indent="0" algn="l">
              <a:lnSpc>
                <a:spcPts val="2600"/>
              </a:lnSpc>
              <a:buNone/>
            </a:pPr>
            <a:r>
              <a:rPr lang="en-US" sz="2100" dirty="0">
                <a:solidFill>
                  <a:srgbClr val="E5E0DF"/>
                </a:solidFill>
                <a:latin typeface="Saira Medium" pitchFamily="34" charset="0"/>
                <a:ea typeface="Saira Medium" pitchFamily="34" charset="-122"/>
                <a:cs typeface="Saira Medium" pitchFamily="34" charset="-120"/>
              </a:rPr>
              <a:t>Success Count</a:t>
            </a:r>
            <a:endParaRPr lang="en-US" sz="2100" dirty="0"/>
          </a:p>
        </p:txBody>
      </p:sp>
      <p:sp>
        <p:nvSpPr>
          <p:cNvPr id="12" name="Text 6"/>
          <p:cNvSpPr/>
          <p:nvPr/>
        </p:nvSpPr>
        <p:spPr>
          <a:xfrm>
            <a:off x="2109340" y="6711816"/>
            <a:ext cx="6255901" cy="684609"/>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Medium" pitchFamily="34" charset="0"/>
                <a:ea typeface="Roboto Medium" pitchFamily="34" charset="-122"/>
                <a:cs typeface="Roboto Medium" pitchFamily="34" charset="-120"/>
              </a:rPr>
              <a:t>The number of successful requests in half-open state required to close the circuit breaker again.</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718840" y="1369063"/>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Real-World Examples: Applying Circuit Breaker to Microservices</a:t>
            </a:r>
            <a:endParaRPr lang="en-US" sz="4450" dirty="0"/>
          </a:p>
        </p:txBody>
      </p:sp>
      <p:sp>
        <p:nvSpPr>
          <p:cNvPr id="4" name="Shape 1"/>
          <p:cNvSpPr/>
          <p:nvPr/>
        </p:nvSpPr>
        <p:spPr>
          <a:xfrm flipV="1">
            <a:off x="848966" y="4759126"/>
            <a:ext cx="645266" cy="812027"/>
          </a:xfrm>
          <a:prstGeom prst="bentArrow">
            <a:avLst>
              <a:gd name="adj1" fmla="val 26769"/>
              <a:gd name="adj2" fmla="val 19773"/>
              <a:gd name="adj3" fmla="val 34292"/>
              <a:gd name="adj4" fmla="val 27488"/>
            </a:avLst>
          </a:prstGeom>
          <a:solidFill>
            <a:srgbClr val="030303"/>
          </a:solidFill>
          <a:ln w="22860">
            <a:solidFill>
              <a:srgbClr val="FC8337"/>
            </a:solidFill>
            <a:prstDash val="solid"/>
          </a:ln>
        </p:spPr>
      </p:sp>
      <p:sp>
        <p:nvSpPr>
          <p:cNvPr id="5" name="Text 2"/>
          <p:cNvSpPr/>
          <p:nvPr/>
        </p:nvSpPr>
        <p:spPr>
          <a:xfrm>
            <a:off x="718840" y="395106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Microservice A</a:t>
            </a:r>
            <a:endParaRPr lang="en-US" sz="2200" dirty="0"/>
          </a:p>
        </p:txBody>
      </p:sp>
      <p:sp>
        <p:nvSpPr>
          <p:cNvPr id="6" name="Text 3"/>
          <p:cNvSpPr/>
          <p:nvPr/>
        </p:nvSpPr>
        <p:spPr>
          <a:xfrm>
            <a:off x="718839" y="4329063"/>
            <a:ext cx="9241607" cy="35433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Medium" pitchFamily="34" charset="0"/>
                <a:ea typeface="Roboto Medium" pitchFamily="34" charset="-122"/>
                <a:cs typeface="Roboto Medium" pitchFamily="34" charset="-120"/>
              </a:rPr>
              <a:t>Microservice A calls Microservice B for data, but Microservice B is experiencing failures.</a:t>
            </a:r>
            <a:endParaRPr lang="en-US" sz="1750" dirty="0"/>
          </a:p>
        </p:txBody>
      </p:sp>
      <p:sp>
        <p:nvSpPr>
          <p:cNvPr id="8" name="Text 5"/>
          <p:cNvSpPr/>
          <p:nvPr/>
        </p:nvSpPr>
        <p:spPr>
          <a:xfrm>
            <a:off x="1569184" y="507623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Circuit Breaker</a:t>
            </a:r>
            <a:endParaRPr lang="en-US" sz="2200" dirty="0"/>
          </a:p>
        </p:txBody>
      </p:sp>
      <p:sp>
        <p:nvSpPr>
          <p:cNvPr id="9" name="Text 6"/>
          <p:cNvSpPr/>
          <p:nvPr/>
        </p:nvSpPr>
        <p:spPr>
          <a:xfrm>
            <a:off x="1569183" y="5454229"/>
            <a:ext cx="12761414" cy="37564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Medium" pitchFamily="34" charset="0"/>
                <a:ea typeface="Roboto Medium" pitchFamily="34" charset="-122"/>
                <a:cs typeface="Roboto Medium" pitchFamily="34" charset="-120"/>
              </a:rPr>
              <a:t>The circuit breaker for Microservice B is tripped, preventing further requests and allowing Microservice A to gracefully degrade.</a:t>
            </a:r>
            <a:endParaRPr lang="en-US" sz="1750" dirty="0"/>
          </a:p>
        </p:txBody>
      </p:sp>
      <p:sp>
        <p:nvSpPr>
          <p:cNvPr id="11" name="Text 8"/>
          <p:cNvSpPr/>
          <p:nvPr/>
        </p:nvSpPr>
        <p:spPr>
          <a:xfrm>
            <a:off x="2584019" y="624945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Fallback Logic</a:t>
            </a:r>
            <a:endParaRPr lang="en-US" sz="2200" dirty="0"/>
          </a:p>
        </p:txBody>
      </p:sp>
      <p:sp>
        <p:nvSpPr>
          <p:cNvPr id="12" name="Text 9"/>
          <p:cNvSpPr/>
          <p:nvPr/>
        </p:nvSpPr>
        <p:spPr>
          <a:xfrm>
            <a:off x="2584019" y="6627445"/>
            <a:ext cx="10532371" cy="375641"/>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Medium" pitchFamily="34" charset="0"/>
                <a:ea typeface="Roboto Medium" pitchFamily="34" charset="-122"/>
                <a:cs typeface="Roboto Medium" pitchFamily="34" charset="-120"/>
              </a:rPr>
              <a:t>Microservice A executes fallback logic to handle the failure, providing a degraded experience to the user.</a:t>
            </a:r>
            <a:endParaRPr lang="en-US" sz="1750" dirty="0"/>
          </a:p>
        </p:txBody>
      </p:sp>
      <p:sp>
        <p:nvSpPr>
          <p:cNvPr id="13" name="Shape 1">
            <a:extLst>
              <a:ext uri="{FF2B5EF4-FFF2-40B4-BE49-F238E27FC236}">
                <a16:creationId xmlns:a16="http://schemas.microsoft.com/office/drawing/2014/main" id="{8BFC0E3C-6B8F-A92D-512E-78635E6317C8}"/>
              </a:ext>
            </a:extLst>
          </p:cNvPr>
          <p:cNvSpPr/>
          <p:nvPr/>
        </p:nvSpPr>
        <p:spPr>
          <a:xfrm flipV="1">
            <a:off x="1813824" y="5909610"/>
            <a:ext cx="645266" cy="812027"/>
          </a:xfrm>
          <a:prstGeom prst="bentArrow">
            <a:avLst>
              <a:gd name="adj1" fmla="val 26769"/>
              <a:gd name="adj2" fmla="val 19773"/>
              <a:gd name="adj3" fmla="val 34292"/>
              <a:gd name="adj4" fmla="val 27488"/>
            </a:avLst>
          </a:prstGeom>
          <a:solidFill>
            <a:srgbClr val="030303"/>
          </a:solidFill>
          <a:ln w="22860">
            <a:solidFill>
              <a:srgbClr val="FC8337"/>
            </a:solidFill>
            <a:prstDash val="solid"/>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341602"/>
            <a:ext cx="11020901"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Benefits and Trade-offs of Circuit Breaker</a:t>
            </a:r>
            <a:endParaRPr lang="en-US" sz="4450" dirty="0"/>
          </a:p>
        </p:txBody>
      </p:sp>
      <p:sp>
        <p:nvSpPr>
          <p:cNvPr id="3" name="Text 1"/>
          <p:cNvSpPr/>
          <p:nvPr/>
        </p:nvSpPr>
        <p:spPr>
          <a:xfrm>
            <a:off x="793790" y="361735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Benefits</a:t>
            </a:r>
            <a:endParaRPr lang="en-US" sz="2200" dirty="0"/>
          </a:p>
        </p:txBody>
      </p:sp>
      <p:sp>
        <p:nvSpPr>
          <p:cNvPr id="6" name="Text 4"/>
          <p:cNvSpPr/>
          <p:nvPr/>
        </p:nvSpPr>
        <p:spPr>
          <a:xfrm>
            <a:off x="786170" y="4114800"/>
            <a:ext cx="6244709" cy="1505280"/>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E5E0DF"/>
                </a:solidFill>
                <a:latin typeface="Roboto Medium" pitchFamily="34" charset="0"/>
                <a:ea typeface="Roboto Medium" pitchFamily="34" charset="-122"/>
                <a:cs typeface="Roboto Medium" pitchFamily="34" charset="-120"/>
              </a:rPr>
              <a:t>Improved system resilience and availability</a:t>
            </a:r>
          </a:p>
          <a:p>
            <a:pPr marL="342900" indent="-342900">
              <a:lnSpc>
                <a:spcPts val="2850"/>
              </a:lnSpc>
              <a:buSzPct val="100000"/>
              <a:buChar char="•"/>
            </a:pPr>
            <a:r>
              <a:rPr lang="en-US" sz="1750" dirty="0">
                <a:solidFill>
                  <a:srgbClr val="E5E0DF"/>
                </a:solidFill>
                <a:latin typeface="Roboto Medium" pitchFamily="34" charset="0"/>
                <a:ea typeface="Roboto Medium" pitchFamily="34" charset="-122"/>
                <a:cs typeface="Roboto Medium" pitchFamily="34" charset="-120"/>
              </a:rPr>
              <a:t>Prevention of cascading failures</a:t>
            </a:r>
          </a:p>
          <a:p>
            <a:pPr marL="342900" indent="-342900">
              <a:lnSpc>
                <a:spcPts val="2850"/>
              </a:lnSpc>
              <a:buSzPct val="100000"/>
              <a:buChar char="•"/>
            </a:pPr>
            <a:r>
              <a:rPr lang="en-US" sz="1750" dirty="0">
                <a:solidFill>
                  <a:srgbClr val="E5E0DF"/>
                </a:solidFill>
                <a:latin typeface="Roboto Medium" pitchFamily="34" charset="0"/>
                <a:ea typeface="Roboto Medium" pitchFamily="34" charset="-122"/>
                <a:cs typeface="Roboto Medium" pitchFamily="34" charset="-120"/>
              </a:rPr>
              <a:t>Graceful degradation and fallback options</a:t>
            </a:r>
          </a:p>
          <a:p>
            <a:pPr marL="342900" indent="-342900">
              <a:lnSpc>
                <a:spcPts val="2850"/>
              </a:lnSpc>
              <a:buSzPct val="100000"/>
              <a:buChar char="•"/>
            </a:pPr>
            <a:r>
              <a:rPr lang="en-US" sz="1750" dirty="0">
                <a:solidFill>
                  <a:srgbClr val="E5E0DF"/>
                </a:solidFill>
                <a:latin typeface="Roboto Medium" pitchFamily="34" charset="0"/>
                <a:ea typeface="Roboto Medium" pitchFamily="34" charset="-122"/>
              </a:rPr>
              <a:t>Improved performance</a:t>
            </a:r>
            <a:endParaRPr lang="en-US" sz="1750" dirty="0"/>
          </a:p>
        </p:txBody>
      </p:sp>
      <p:sp>
        <p:nvSpPr>
          <p:cNvPr id="7" name="Text 5"/>
          <p:cNvSpPr/>
          <p:nvPr/>
        </p:nvSpPr>
        <p:spPr>
          <a:xfrm>
            <a:off x="7599521" y="361735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Trade-offs</a:t>
            </a:r>
            <a:endParaRPr lang="en-US" sz="2200" dirty="0"/>
          </a:p>
        </p:txBody>
      </p:sp>
      <p:sp>
        <p:nvSpPr>
          <p:cNvPr id="10" name="Text 8"/>
          <p:cNvSpPr/>
          <p:nvPr/>
        </p:nvSpPr>
        <p:spPr>
          <a:xfrm>
            <a:off x="7599521" y="4114800"/>
            <a:ext cx="6244709" cy="1880034"/>
          </a:xfrm>
          <a:prstGeom prst="rect">
            <a:avLst/>
          </a:prstGeom>
          <a:noFill/>
          <a:ln/>
        </p:spPr>
        <p:txBody>
          <a:bodyPr wrap="square" lIns="0" tIns="0" rIns="0" bIns="0" rtlCol="0" anchor="t"/>
          <a:lstStyle/>
          <a:p>
            <a:pPr marL="342900" indent="-342900">
              <a:lnSpc>
                <a:spcPts val="2850"/>
              </a:lnSpc>
              <a:buSzPct val="100000"/>
              <a:buChar char="•"/>
            </a:pPr>
            <a:r>
              <a:rPr lang="en-US" sz="1750" dirty="0">
                <a:solidFill>
                  <a:srgbClr val="E5E0DF"/>
                </a:solidFill>
                <a:latin typeface="Roboto Medium" pitchFamily="34" charset="0"/>
                <a:ea typeface="Roboto Medium" pitchFamily="34" charset="-122"/>
                <a:cs typeface="Roboto Medium" pitchFamily="34" charset="-120"/>
              </a:rPr>
              <a:t>Additional complexity to the codebase</a:t>
            </a:r>
          </a:p>
          <a:p>
            <a:pPr marL="342900" indent="-342900">
              <a:lnSpc>
                <a:spcPts val="2850"/>
              </a:lnSpc>
              <a:buSzPct val="100000"/>
              <a:buChar char="•"/>
            </a:pPr>
            <a:r>
              <a:rPr lang="en-US" sz="1750" dirty="0">
                <a:solidFill>
                  <a:srgbClr val="E5E0DF"/>
                </a:solidFill>
                <a:latin typeface="Roboto Medium" pitchFamily="34" charset="0"/>
                <a:ea typeface="Roboto Medium" pitchFamily="34" charset="-122"/>
                <a:cs typeface="Roboto Medium" pitchFamily="34" charset="-120"/>
              </a:rPr>
              <a:t>Careful configuration required to avoid unwanted trips</a:t>
            </a:r>
          </a:p>
          <a:p>
            <a:pPr marL="342900" indent="-342900">
              <a:lnSpc>
                <a:spcPts val="2850"/>
              </a:lnSpc>
              <a:buSzPct val="100000"/>
              <a:buChar char="•"/>
            </a:pPr>
            <a:r>
              <a:rPr lang="en-US" sz="1750" dirty="0">
                <a:solidFill>
                  <a:srgbClr val="E5E0DF"/>
                </a:solidFill>
                <a:latin typeface="Roboto Medium" pitchFamily="34" charset="0"/>
                <a:ea typeface="Roboto Medium" pitchFamily="34" charset="-122"/>
                <a:cs typeface="Roboto Medium" pitchFamily="34" charset="-120"/>
              </a:rPr>
              <a:t>Potential for performance overhead if not implemented efficiently</a:t>
            </a:r>
          </a:p>
          <a:p>
            <a:pPr marL="342900" indent="-342900">
              <a:lnSpc>
                <a:spcPts val="2850"/>
              </a:lnSpc>
              <a:buSzPct val="100000"/>
              <a:buChar char="•"/>
            </a:pPr>
            <a:r>
              <a:rPr lang="en-US" sz="1750" dirty="0">
                <a:solidFill>
                  <a:srgbClr val="E5E0DF"/>
                </a:solidFill>
                <a:latin typeface="Roboto Medium" pitchFamily="34" charset="0"/>
                <a:ea typeface="Roboto Medium" pitchFamily="34" charset="-122"/>
              </a:rPr>
              <a:t>Potential for false positives</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55746"/>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Conclusion: Building Resilient Systems with TypeScript</a:t>
            </a:r>
            <a:endParaRPr lang="en-US" sz="4450" dirty="0"/>
          </a:p>
        </p:txBody>
      </p:sp>
      <p:sp>
        <p:nvSpPr>
          <p:cNvPr id="4" name="Text 1"/>
          <p:cNvSpPr/>
          <p:nvPr/>
        </p:nvSpPr>
        <p:spPr>
          <a:xfrm>
            <a:off x="6280190" y="4622244"/>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Medium" pitchFamily="34" charset="0"/>
                <a:ea typeface="Roboto Medium" pitchFamily="34" charset="-122"/>
                <a:cs typeface="Roboto Medium" pitchFamily="34" charset="-120"/>
              </a:rPr>
              <a:t>By incorporating fault tolerance patterns like the circuit breaker, your applications can become more robust, ensuring that your systems remain operational and available even when facing unexpected challenges.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721412"/>
            <a:ext cx="12244983"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Understanding Fault Tolerance: Why it Matters</a:t>
            </a:r>
            <a:endParaRPr lang="en-US" sz="4450" dirty="0"/>
          </a:p>
        </p:txBody>
      </p:sp>
      <p:sp>
        <p:nvSpPr>
          <p:cNvPr id="3" name="Text 1"/>
          <p:cNvSpPr/>
          <p:nvPr/>
        </p:nvSpPr>
        <p:spPr>
          <a:xfrm>
            <a:off x="793790" y="399716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Resilience</a:t>
            </a:r>
            <a:endParaRPr lang="en-US" sz="2200" dirty="0"/>
          </a:p>
        </p:txBody>
      </p:sp>
      <p:sp>
        <p:nvSpPr>
          <p:cNvPr id="4" name="Text 2"/>
          <p:cNvSpPr/>
          <p:nvPr/>
        </p:nvSpPr>
        <p:spPr>
          <a:xfrm>
            <a:off x="793790" y="4578310"/>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Medium" pitchFamily="34" charset="0"/>
                <a:ea typeface="Roboto Medium" pitchFamily="34" charset="-122"/>
                <a:cs typeface="Roboto Medium" pitchFamily="34" charset="-120"/>
              </a:rPr>
              <a:t>Fault tolerance ensures that your system remains operational even when components fail or experience unexpected issues.</a:t>
            </a:r>
            <a:endParaRPr lang="en-US" sz="1750" dirty="0"/>
          </a:p>
        </p:txBody>
      </p:sp>
      <p:sp>
        <p:nvSpPr>
          <p:cNvPr id="5" name="Text 3"/>
          <p:cNvSpPr/>
          <p:nvPr/>
        </p:nvSpPr>
        <p:spPr>
          <a:xfrm>
            <a:off x="7599521" y="399716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Availability</a:t>
            </a:r>
            <a:endParaRPr lang="en-US" sz="2200" dirty="0"/>
          </a:p>
        </p:txBody>
      </p:sp>
      <p:sp>
        <p:nvSpPr>
          <p:cNvPr id="6" name="Text 4"/>
          <p:cNvSpPr/>
          <p:nvPr/>
        </p:nvSpPr>
        <p:spPr>
          <a:xfrm>
            <a:off x="7599521" y="4578310"/>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Medium" pitchFamily="34" charset="0"/>
                <a:ea typeface="Roboto Medium" pitchFamily="34" charset="-122"/>
                <a:cs typeface="Roboto Medium" pitchFamily="34" charset="-120"/>
              </a:rPr>
              <a:t>By preventing cascading failures, fault tolerance helps maintain continuous service availability for your users.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25204"/>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Core Principles: Redundancy, Isolation, and Monitoring</a:t>
            </a:r>
            <a:endParaRPr lang="en-US" sz="4450" dirty="0"/>
          </a:p>
        </p:txBody>
      </p:sp>
      <p:sp>
        <p:nvSpPr>
          <p:cNvPr id="4" name="Shape 1"/>
          <p:cNvSpPr/>
          <p:nvPr/>
        </p:nvSpPr>
        <p:spPr>
          <a:xfrm>
            <a:off x="881425" y="4657116"/>
            <a:ext cx="180000" cy="180000"/>
          </a:xfrm>
          <a:prstGeom prst="roundRect">
            <a:avLst>
              <a:gd name="adj" fmla="val 51443"/>
            </a:avLst>
          </a:prstGeom>
          <a:solidFill>
            <a:srgbClr val="030303"/>
          </a:solidFill>
          <a:ln w="22860">
            <a:solidFill>
              <a:srgbClr val="FC8337"/>
            </a:solidFill>
            <a:prstDash val="solid"/>
          </a:ln>
        </p:spPr>
      </p:sp>
      <p:sp>
        <p:nvSpPr>
          <p:cNvPr id="5" name="Text 2"/>
          <p:cNvSpPr/>
          <p:nvPr/>
        </p:nvSpPr>
        <p:spPr>
          <a:xfrm>
            <a:off x="1200084" y="4552185"/>
            <a:ext cx="7449243" cy="42454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Medium" pitchFamily="34" charset="0"/>
                <a:ea typeface="Roboto Medium" pitchFamily="34" charset="-122"/>
                <a:cs typeface="Roboto Medium" pitchFamily="34" charset="-120"/>
              </a:rPr>
              <a:t>Redundancy replicates components, ensuring backups in case of failure.</a:t>
            </a:r>
            <a:endParaRPr lang="en-US" sz="1750" dirty="0"/>
          </a:p>
        </p:txBody>
      </p:sp>
      <p:sp>
        <p:nvSpPr>
          <p:cNvPr id="6" name="Shape 3"/>
          <p:cNvSpPr/>
          <p:nvPr/>
        </p:nvSpPr>
        <p:spPr>
          <a:xfrm>
            <a:off x="881425" y="5099977"/>
            <a:ext cx="180000" cy="180000"/>
          </a:xfrm>
          <a:prstGeom prst="roundRect">
            <a:avLst>
              <a:gd name="adj" fmla="val 51443"/>
            </a:avLst>
          </a:prstGeom>
          <a:solidFill>
            <a:srgbClr val="030303"/>
          </a:solidFill>
          <a:ln w="22860">
            <a:solidFill>
              <a:srgbClr val="FC8337"/>
            </a:solidFill>
            <a:prstDash val="solid"/>
          </a:ln>
        </p:spPr>
        <p:txBody>
          <a:bodyPr/>
          <a:lstStyle/>
          <a:p>
            <a:endParaRPr lang="en-US" dirty="0"/>
          </a:p>
        </p:txBody>
      </p:sp>
      <p:sp>
        <p:nvSpPr>
          <p:cNvPr id="7" name="Text 4"/>
          <p:cNvSpPr/>
          <p:nvPr/>
        </p:nvSpPr>
        <p:spPr>
          <a:xfrm>
            <a:off x="1200084" y="4995045"/>
            <a:ext cx="7449243" cy="42454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Medium" pitchFamily="34" charset="0"/>
                <a:ea typeface="Roboto Medium" pitchFamily="34" charset="-122"/>
                <a:cs typeface="Roboto Medium" pitchFamily="34" charset="-120"/>
              </a:rPr>
              <a:t>Isolation prevents failures in one component from affecting others.</a:t>
            </a:r>
            <a:endParaRPr lang="en-US" sz="1750" dirty="0"/>
          </a:p>
        </p:txBody>
      </p:sp>
      <p:sp>
        <p:nvSpPr>
          <p:cNvPr id="8" name="Shape 5"/>
          <p:cNvSpPr/>
          <p:nvPr/>
        </p:nvSpPr>
        <p:spPr>
          <a:xfrm>
            <a:off x="881425" y="5542837"/>
            <a:ext cx="180000" cy="180000"/>
          </a:xfrm>
          <a:prstGeom prst="roundRect">
            <a:avLst>
              <a:gd name="adj" fmla="val 51443"/>
            </a:avLst>
          </a:prstGeom>
          <a:solidFill>
            <a:srgbClr val="030303"/>
          </a:solidFill>
          <a:ln w="22860">
            <a:solidFill>
              <a:srgbClr val="FC8337"/>
            </a:solidFill>
            <a:prstDash val="solid"/>
          </a:ln>
        </p:spPr>
      </p:sp>
      <p:sp>
        <p:nvSpPr>
          <p:cNvPr id="9" name="Text 6"/>
          <p:cNvSpPr/>
          <p:nvPr/>
        </p:nvSpPr>
        <p:spPr>
          <a:xfrm>
            <a:off x="1200084" y="5437905"/>
            <a:ext cx="7449243" cy="424549"/>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Medium" pitchFamily="34" charset="0"/>
                <a:ea typeface="Roboto Medium" pitchFamily="34" charset="-122"/>
                <a:cs typeface="Roboto Medium" pitchFamily="34" charset="-120"/>
              </a:rPr>
              <a:t>Monitoring tracks system health and alerts developers to potential issues.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8747" y="537567"/>
            <a:ext cx="7779306" cy="1218486"/>
          </a:xfrm>
          <a:prstGeom prst="rect">
            <a:avLst/>
          </a:prstGeom>
          <a:noFill/>
          <a:ln/>
        </p:spPr>
        <p:txBody>
          <a:bodyPr wrap="square" lIns="0" tIns="0" rIns="0" bIns="0" rtlCol="0" anchor="t"/>
          <a:lstStyle/>
          <a:p>
            <a:pPr marL="0" indent="0">
              <a:lnSpc>
                <a:spcPts val="4750"/>
              </a:lnSpc>
              <a:buNone/>
            </a:pPr>
            <a:r>
              <a:rPr lang="en-US" sz="3800" dirty="0">
                <a:solidFill>
                  <a:srgbClr val="FFFFFF"/>
                </a:solidFill>
                <a:latin typeface="Saira Medium" pitchFamily="34" charset="0"/>
                <a:ea typeface="Saira Medium" pitchFamily="34" charset="-122"/>
                <a:cs typeface="Saira Medium" pitchFamily="34" charset="-120"/>
              </a:rPr>
              <a:t>Common Fault Tolerance Patterns: An Overview</a:t>
            </a:r>
            <a:endParaRPr lang="en-US" sz="3800" dirty="0"/>
          </a:p>
        </p:txBody>
      </p:sp>
      <p:sp>
        <p:nvSpPr>
          <p:cNvPr id="4" name="Shape 1"/>
          <p:cNvSpPr/>
          <p:nvPr/>
        </p:nvSpPr>
        <p:spPr>
          <a:xfrm>
            <a:off x="6168747" y="2267783"/>
            <a:ext cx="438626" cy="438626"/>
          </a:xfrm>
          <a:prstGeom prst="roundRect">
            <a:avLst>
              <a:gd name="adj" fmla="val 40008"/>
            </a:avLst>
          </a:prstGeom>
          <a:solidFill>
            <a:srgbClr val="030303"/>
          </a:solidFill>
          <a:ln w="22860">
            <a:solidFill>
              <a:srgbClr val="FC8337"/>
            </a:solidFill>
            <a:prstDash val="solid"/>
          </a:ln>
        </p:spPr>
      </p:sp>
      <p:sp>
        <p:nvSpPr>
          <p:cNvPr id="5" name="Text 2"/>
          <p:cNvSpPr/>
          <p:nvPr/>
        </p:nvSpPr>
        <p:spPr>
          <a:xfrm>
            <a:off x="6331982" y="2370749"/>
            <a:ext cx="112038" cy="292537"/>
          </a:xfrm>
          <a:prstGeom prst="rect">
            <a:avLst/>
          </a:prstGeom>
          <a:noFill/>
          <a:ln/>
        </p:spPr>
        <p:txBody>
          <a:bodyPr wrap="none" lIns="0" tIns="0" rIns="0" bIns="0" rtlCol="0" anchor="t"/>
          <a:lstStyle/>
          <a:p>
            <a:pPr marL="0" indent="0" algn="ctr">
              <a:lnSpc>
                <a:spcPts val="2300"/>
              </a:lnSpc>
              <a:buNone/>
            </a:pPr>
            <a:r>
              <a:rPr lang="en-US" sz="2300" dirty="0">
                <a:solidFill>
                  <a:srgbClr val="E5E0DF"/>
                </a:solidFill>
                <a:latin typeface="Saira Medium" pitchFamily="34" charset="0"/>
                <a:ea typeface="Saira Medium" pitchFamily="34" charset="-122"/>
                <a:cs typeface="Saira Medium" pitchFamily="34" charset="-120"/>
              </a:rPr>
              <a:t>1</a:t>
            </a:r>
            <a:endParaRPr lang="en-US" sz="2300" dirty="0"/>
          </a:p>
        </p:txBody>
      </p:sp>
      <p:sp>
        <p:nvSpPr>
          <p:cNvPr id="6" name="Text 3"/>
          <p:cNvSpPr/>
          <p:nvPr/>
        </p:nvSpPr>
        <p:spPr>
          <a:xfrm>
            <a:off x="6802279" y="2267783"/>
            <a:ext cx="2437209" cy="304562"/>
          </a:xfrm>
          <a:prstGeom prst="rect">
            <a:avLst/>
          </a:prstGeom>
          <a:noFill/>
          <a:ln/>
        </p:spPr>
        <p:txBody>
          <a:bodyPr wrap="none" lIns="0" tIns="0" rIns="0" bIns="0" rtlCol="0" anchor="t"/>
          <a:lstStyle/>
          <a:p>
            <a:pPr marL="0" indent="0">
              <a:lnSpc>
                <a:spcPts val="2350"/>
              </a:lnSpc>
              <a:buNone/>
            </a:pPr>
            <a:r>
              <a:rPr lang="en-US" sz="1900" dirty="0">
                <a:solidFill>
                  <a:srgbClr val="E5E0DF"/>
                </a:solidFill>
                <a:latin typeface="Saira Medium" pitchFamily="34" charset="0"/>
                <a:ea typeface="Saira Medium" pitchFamily="34" charset="-122"/>
                <a:cs typeface="Saira Medium" pitchFamily="34" charset="-120"/>
              </a:rPr>
              <a:t>Retry</a:t>
            </a:r>
            <a:endParaRPr lang="en-US" sz="1900" dirty="0"/>
          </a:p>
        </p:txBody>
      </p:sp>
      <p:sp>
        <p:nvSpPr>
          <p:cNvPr id="7" name="Text 4"/>
          <p:cNvSpPr/>
          <p:nvPr/>
        </p:nvSpPr>
        <p:spPr>
          <a:xfrm>
            <a:off x="6802279" y="2689265"/>
            <a:ext cx="7145774" cy="623887"/>
          </a:xfrm>
          <a:prstGeom prst="rect">
            <a:avLst/>
          </a:prstGeom>
          <a:noFill/>
          <a:ln/>
        </p:spPr>
        <p:txBody>
          <a:bodyPr wrap="square" lIns="0" tIns="0" rIns="0" bIns="0" rtlCol="0" anchor="t"/>
          <a:lstStyle/>
          <a:p>
            <a:pPr marL="0" indent="0">
              <a:lnSpc>
                <a:spcPts val="2450"/>
              </a:lnSpc>
              <a:buNone/>
            </a:pPr>
            <a:r>
              <a:rPr lang="en-US" sz="1500" dirty="0">
                <a:solidFill>
                  <a:srgbClr val="E5E0DF"/>
                </a:solidFill>
                <a:latin typeface="Roboto Medium" pitchFamily="34" charset="0"/>
                <a:ea typeface="Roboto Medium" pitchFamily="34" charset="-122"/>
                <a:cs typeface="Roboto Medium" pitchFamily="34" charset="-120"/>
              </a:rPr>
              <a:t>Automatically reattempt failed operations, allowing for transient network issues or temporary resource unavailability.</a:t>
            </a:r>
            <a:endParaRPr lang="en-US" sz="1500" dirty="0"/>
          </a:p>
        </p:txBody>
      </p:sp>
      <p:sp>
        <p:nvSpPr>
          <p:cNvPr id="8" name="Shape 5"/>
          <p:cNvSpPr/>
          <p:nvPr/>
        </p:nvSpPr>
        <p:spPr>
          <a:xfrm>
            <a:off x="6168747" y="3727371"/>
            <a:ext cx="438626" cy="438626"/>
          </a:xfrm>
          <a:prstGeom prst="roundRect">
            <a:avLst>
              <a:gd name="adj" fmla="val 40008"/>
            </a:avLst>
          </a:prstGeom>
          <a:solidFill>
            <a:srgbClr val="030303"/>
          </a:solidFill>
          <a:ln w="22860">
            <a:solidFill>
              <a:srgbClr val="FC8337"/>
            </a:solidFill>
            <a:prstDash val="solid"/>
          </a:ln>
        </p:spPr>
      </p:sp>
      <p:sp>
        <p:nvSpPr>
          <p:cNvPr id="9" name="Text 6"/>
          <p:cNvSpPr/>
          <p:nvPr/>
        </p:nvSpPr>
        <p:spPr>
          <a:xfrm>
            <a:off x="6298644" y="3830336"/>
            <a:ext cx="178713" cy="292537"/>
          </a:xfrm>
          <a:prstGeom prst="rect">
            <a:avLst/>
          </a:prstGeom>
          <a:noFill/>
          <a:ln/>
        </p:spPr>
        <p:txBody>
          <a:bodyPr wrap="none" lIns="0" tIns="0" rIns="0" bIns="0" rtlCol="0" anchor="t"/>
          <a:lstStyle/>
          <a:p>
            <a:pPr marL="0" indent="0" algn="ctr">
              <a:lnSpc>
                <a:spcPts val="2300"/>
              </a:lnSpc>
              <a:buNone/>
            </a:pPr>
            <a:r>
              <a:rPr lang="en-US" sz="2300" dirty="0">
                <a:solidFill>
                  <a:srgbClr val="E5E0DF"/>
                </a:solidFill>
                <a:latin typeface="Saira Medium" pitchFamily="34" charset="0"/>
                <a:ea typeface="Saira Medium" pitchFamily="34" charset="-122"/>
                <a:cs typeface="Saira Medium" pitchFamily="34" charset="-120"/>
              </a:rPr>
              <a:t>2</a:t>
            </a:r>
            <a:endParaRPr lang="en-US" sz="2300" dirty="0"/>
          </a:p>
        </p:txBody>
      </p:sp>
      <p:sp>
        <p:nvSpPr>
          <p:cNvPr id="10" name="Text 7"/>
          <p:cNvSpPr/>
          <p:nvPr/>
        </p:nvSpPr>
        <p:spPr>
          <a:xfrm>
            <a:off x="6802279" y="3727371"/>
            <a:ext cx="2437209" cy="304562"/>
          </a:xfrm>
          <a:prstGeom prst="rect">
            <a:avLst/>
          </a:prstGeom>
          <a:noFill/>
          <a:ln/>
        </p:spPr>
        <p:txBody>
          <a:bodyPr wrap="none" lIns="0" tIns="0" rIns="0" bIns="0" rtlCol="0" anchor="t"/>
          <a:lstStyle/>
          <a:p>
            <a:pPr marL="0" indent="0">
              <a:lnSpc>
                <a:spcPts val="2350"/>
              </a:lnSpc>
              <a:buNone/>
            </a:pPr>
            <a:r>
              <a:rPr lang="en-US" sz="1900" dirty="0">
                <a:solidFill>
                  <a:srgbClr val="E5E0DF"/>
                </a:solidFill>
                <a:latin typeface="Saira Medium" pitchFamily="34" charset="0"/>
                <a:ea typeface="Saira Medium" pitchFamily="34" charset="-122"/>
                <a:cs typeface="Saira Medium" pitchFamily="34" charset="-120"/>
              </a:rPr>
              <a:t>Timeout</a:t>
            </a:r>
            <a:endParaRPr lang="en-US" sz="1900" dirty="0"/>
          </a:p>
        </p:txBody>
      </p:sp>
      <p:sp>
        <p:nvSpPr>
          <p:cNvPr id="11" name="Text 8"/>
          <p:cNvSpPr/>
          <p:nvPr/>
        </p:nvSpPr>
        <p:spPr>
          <a:xfrm>
            <a:off x="6802279" y="4148852"/>
            <a:ext cx="7145774" cy="623887"/>
          </a:xfrm>
          <a:prstGeom prst="rect">
            <a:avLst/>
          </a:prstGeom>
          <a:noFill/>
          <a:ln/>
        </p:spPr>
        <p:txBody>
          <a:bodyPr wrap="square" lIns="0" tIns="0" rIns="0" bIns="0" rtlCol="0" anchor="t"/>
          <a:lstStyle/>
          <a:p>
            <a:pPr marL="0" indent="0">
              <a:lnSpc>
                <a:spcPts val="2450"/>
              </a:lnSpc>
              <a:buNone/>
            </a:pPr>
            <a:r>
              <a:rPr lang="en-US" sz="1500" dirty="0">
                <a:solidFill>
                  <a:srgbClr val="E5E0DF"/>
                </a:solidFill>
                <a:latin typeface="Roboto Medium" pitchFamily="34" charset="0"/>
                <a:ea typeface="Roboto Medium" pitchFamily="34" charset="-122"/>
                <a:cs typeface="Roboto Medium" pitchFamily="34" charset="-120"/>
              </a:rPr>
              <a:t>Set time limits for operations to prevent them from blocking indefinitely and causing cascading failures.</a:t>
            </a:r>
            <a:endParaRPr lang="en-US" sz="1500" dirty="0"/>
          </a:p>
        </p:txBody>
      </p:sp>
      <p:sp>
        <p:nvSpPr>
          <p:cNvPr id="12" name="Shape 9"/>
          <p:cNvSpPr/>
          <p:nvPr/>
        </p:nvSpPr>
        <p:spPr>
          <a:xfrm>
            <a:off x="6168747" y="5186958"/>
            <a:ext cx="438626" cy="438626"/>
          </a:xfrm>
          <a:prstGeom prst="roundRect">
            <a:avLst>
              <a:gd name="adj" fmla="val 40008"/>
            </a:avLst>
          </a:prstGeom>
          <a:solidFill>
            <a:srgbClr val="030303"/>
          </a:solidFill>
          <a:ln w="22860">
            <a:solidFill>
              <a:srgbClr val="FC8337"/>
            </a:solidFill>
            <a:prstDash val="solid"/>
          </a:ln>
        </p:spPr>
      </p:sp>
      <p:sp>
        <p:nvSpPr>
          <p:cNvPr id="13" name="Text 10"/>
          <p:cNvSpPr/>
          <p:nvPr/>
        </p:nvSpPr>
        <p:spPr>
          <a:xfrm>
            <a:off x="6299716" y="5289923"/>
            <a:ext cx="176689" cy="292537"/>
          </a:xfrm>
          <a:prstGeom prst="rect">
            <a:avLst/>
          </a:prstGeom>
          <a:noFill/>
          <a:ln/>
        </p:spPr>
        <p:txBody>
          <a:bodyPr wrap="none" lIns="0" tIns="0" rIns="0" bIns="0" rtlCol="0" anchor="t"/>
          <a:lstStyle/>
          <a:p>
            <a:pPr marL="0" indent="0" algn="ctr">
              <a:lnSpc>
                <a:spcPts val="2300"/>
              </a:lnSpc>
              <a:buNone/>
            </a:pPr>
            <a:r>
              <a:rPr lang="en-US" sz="2300" dirty="0">
                <a:solidFill>
                  <a:srgbClr val="E5E0DF"/>
                </a:solidFill>
                <a:latin typeface="Saira Medium" pitchFamily="34" charset="0"/>
                <a:ea typeface="Saira Medium" pitchFamily="34" charset="-122"/>
                <a:cs typeface="Saira Medium" pitchFamily="34" charset="-120"/>
              </a:rPr>
              <a:t>3</a:t>
            </a:r>
            <a:endParaRPr lang="en-US" sz="2300" dirty="0"/>
          </a:p>
        </p:txBody>
      </p:sp>
      <p:sp>
        <p:nvSpPr>
          <p:cNvPr id="14" name="Text 11"/>
          <p:cNvSpPr/>
          <p:nvPr/>
        </p:nvSpPr>
        <p:spPr>
          <a:xfrm>
            <a:off x="6802279" y="5186958"/>
            <a:ext cx="2437209" cy="304562"/>
          </a:xfrm>
          <a:prstGeom prst="rect">
            <a:avLst/>
          </a:prstGeom>
          <a:noFill/>
          <a:ln/>
        </p:spPr>
        <p:txBody>
          <a:bodyPr wrap="none" lIns="0" tIns="0" rIns="0" bIns="0" rtlCol="0" anchor="t"/>
          <a:lstStyle/>
          <a:p>
            <a:pPr marL="0" indent="0">
              <a:lnSpc>
                <a:spcPts val="2350"/>
              </a:lnSpc>
              <a:buNone/>
            </a:pPr>
            <a:r>
              <a:rPr lang="en-US" sz="1900" dirty="0">
                <a:solidFill>
                  <a:srgbClr val="E5E0DF"/>
                </a:solidFill>
                <a:latin typeface="Saira Medium" pitchFamily="34" charset="0"/>
                <a:ea typeface="Saira Medium" pitchFamily="34" charset="-122"/>
                <a:cs typeface="Saira Medium" pitchFamily="34" charset="-120"/>
              </a:rPr>
              <a:t>Circuit Breaker</a:t>
            </a:r>
            <a:endParaRPr lang="en-US" sz="1900" dirty="0"/>
          </a:p>
        </p:txBody>
      </p:sp>
      <p:sp>
        <p:nvSpPr>
          <p:cNvPr id="15" name="Text 12"/>
          <p:cNvSpPr/>
          <p:nvPr/>
        </p:nvSpPr>
        <p:spPr>
          <a:xfrm>
            <a:off x="6802279" y="5608439"/>
            <a:ext cx="7145774" cy="623887"/>
          </a:xfrm>
          <a:prstGeom prst="rect">
            <a:avLst/>
          </a:prstGeom>
          <a:noFill/>
          <a:ln/>
        </p:spPr>
        <p:txBody>
          <a:bodyPr wrap="square" lIns="0" tIns="0" rIns="0" bIns="0" rtlCol="0" anchor="t"/>
          <a:lstStyle/>
          <a:p>
            <a:pPr marL="0" indent="0">
              <a:lnSpc>
                <a:spcPts val="2450"/>
              </a:lnSpc>
              <a:buNone/>
            </a:pPr>
            <a:r>
              <a:rPr lang="en-US" sz="1500" dirty="0">
                <a:solidFill>
                  <a:srgbClr val="E5E0DF"/>
                </a:solidFill>
                <a:latin typeface="Roboto Medium" pitchFamily="34" charset="0"/>
                <a:ea typeface="Roboto Medium" pitchFamily="34" charset="-122"/>
                <a:cs typeface="Roboto Medium" pitchFamily="34" charset="-120"/>
              </a:rPr>
              <a:t>Prevent cascading failures by isolating failing components, enabling graceful degradation and protecting the overall system.</a:t>
            </a:r>
            <a:endParaRPr lang="en-US" sz="1500" dirty="0"/>
          </a:p>
        </p:txBody>
      </p:sp>
      <p:sp>
        <p:nvSpPr>
          <p:cNvPr id="16" name="Shape 13"/>
          <p:cNvSpPr/>
          <p:nvPr/>
        </p:nvSpPr>
        <p:spPr>
          <a:xfrm>
            <a:off x="6168747" y="6646545"/>
            <a:ext cx="438626" cy="438626"/>
          </a:xfrm>
          <a:prstGeom prst="roundRect">
            <a:avLst>
              <a:gd name="adj" fmla="val 40008"/>
            </a:avLst>
          </a:prstGeom>
          <a:solidFill>
            <a:srgbClr val="030303"/>
          </a:solidFill>
          <a:ln w="22860">
            <a:solidFill>
              <a:srgbClr val="FC8337"/>
            </a:solidFill>
            <a:prstDash val="solid"/>
          </a:ln>
        </p:spPr>
      </p:sp>
      <p:sp>
        <p:nvSpPr>
          <p:cNvPr id="17" name="Text 14"/>
          <p:cNvSpPr/>
          <p:nvPr/>
        </p:nvSpPr>
        <p:spPr>
          <a:xfrm>
            <a:off x="6293644" y="6749510"/>
            <a:ext cx="188714" cy="292537"/>
          </a:xfrm>
          <a:prstGeom prst="rect">
            <a:avLst/>
          </a:prstGeom>
          <a:noFill/>
          <a:ln/>
        </p:spPr>
        <p:txBody>
          <a:bodyPr wrap="none" lIns="0" tIns="0" rIns="0" bIns="0" rtlCol="0" anchor="t"/>
          <a:lstStyle/>
          <a:p>
            <a:pPr marL="0" indent="0" algn="ctr">
              <a:lnSpc>
                <a:spcPts val="2300"/>
              </a:lnSpc>
              <a:buNone/>
            </a:pPr>
            <a:r>
              <a:rPr lang="en-US" sz="2300" dirty="0">
                <a:solidFill>
                  <a:srgbClr val="E5E0DF"/>
                </a:solidFill>
                <a:latin typeface="Saira Medium" pitchFamily="34" charset="0"/>
                <a:ea typeface="Saira Medium" pitchFamily="34" charset="-122"/>
                <a:cs typeface="Saira Medium" pitchFamily="34" charset="-120"/>
              </a:rPr>
              <a:t>4</a:t>
            </a:r>
            <a:endParaRPr lang="en-US" sz="2300" dirty="0"/>
          </a:p>
        </p:txBody>
      </p:sp>
      <p:sp>
        <p:nvSpPr>
          <p:cNvPr id="18" name="Text 15"/>
          <p:cNvSpPr/>
          <p:nvPr/>
        </p:nvSpPr>
        <p:spPr>
          <a:xfrm>
            <a:off x="6802279" y="6646545"/>
            <a:ext cx="2437209" cy="304562"/>
          </a:xfrm>
          <a:prstGeom prst="rect">
            <a:avLst/>
          </a:prstGeom>
          <a:noFill/>
          <a:ln/>
        </p:spPr>
        <p:txBody>
          <a:bodyPr wrap="none" lIns="0" tIns="0" rIns="0" bIns="0" rtlCol="0" anchor="t"/>
          <a:lstStyle/>
          <a:p>
            <a:pPr marL="0" indent="0">
              <a:lnSpc>
                <a:spcPts val="2350"/>
              </a:lnSpc>
              <a:buNone/>
            </a:pPr>
            <a:r>
              <a:rPr lang="en-US" sz="1900" dirty="0">
                <a:solidFill>
                  <a:srgbClr val="E5E0DF"/>
                </a:solidFill>
                <a:latin typeface="Saira Medium" pitchFamily="34" charset="0"/>
                <a:ea typeface="Saira Medium" pitchFamily="34" charset="-122"/>
                <a:cs typeface="Saira Medium" pitchFamily="34" charset="-120"/>
              </a:rPr>
              <a:t>Bulkhead</a:t>
            </a:r>
            <a:endParaRPr lang="en-US" sz="1900" dirty="0"/>
          </a:p>
        </p:txBody>
      </p:sp>
      <p:sp>
        <p:nvSpPr>
          <p:cNvPr id="19" name="Text 16"/>
          <p:cNvSpPr/>
          <p:nvPr/>
        </p:nvSpPr>
        <p:spPr>
          <a:xfrm>
            <a:off x="6802279" y="7068026"/>
            <a:ext cx="7145774" cy="623887"/>
          </a:xfrm>
          <a:prstGeom prst="rect">
            <a:avLst/>
          </a:prstGeom>
          <a:noFill/>
          <a:ln/>
        </p:spPr>
        <p:txBody>
          <a:bodyPr wrap="square" lIns="0" tIns="0" rIns="0" bIns="0" rtlCol="0" anchor="t"/>
          <a:lstStyle/>
          <a:p>
            <a:pPr marL="0" indent="0">
              <a:lnSpc>
                <a:spcPts val="2450"/>
              </a:lnSpc>
              <a:buNone/>
            </a:pPr>
            <a:r>
              <a:rPr lang="en-US" sz="1500" dirty="0">
                <a:solidFill>
                  <a:srgbClr val="E5E0DF"/>
                </a:solidFill>
                <a:latin typeface="Roboto Medium" pitchFamily="34" charset="0"/>
                <a:ea typeface="Roboto Medium" pitchFamily="34" charset="-122"/>
                <a:cs typeface="Roboto Medium" pitchFamily="34" charset="-120"/>
              </a:rPr>
              <a:t>Isolate components into separate containers, preventing a failure in one from impacting others.</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18840" y="3115421"/>
            <a:ext cx="10097843" cy="1476383"/>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Deep Dive: The Circuit Breaker Pattern</a:t>
            </a:r>
            <a:endParaRPr lang="en-US" sz="4450" dirty="0"/>
          </a:p>
        </p:txBody>
      </p:sp>
      <p:sp>
        <p:nvSpPr>
          <p:cNvPr id="6" name="Text 3"/>
          <p:cNvSpPr/>
          <p:nvPr/>
        </p:nvSpPr>
        <p:spPr>
          <a:xfrm>
            <a:off x="718840" y="3858426"/>
            <a:ext cx="12562446" cy="1178270"/>
          </a:xfrm>
          <a:prstGeom prst="rect">
            <a:avLst/>
          </a:prstGeom>
          <a:noFill/>
          <a:ln/>
        </p:spPr>
        <p:txBody>
          <a:bodyPr wrap="square" lIns="0" tIns="0" rIns="0" bIns="0" rtlCol="0" anchor="t"/>
          <a:lstStyle/>
          <a:p>
            <a:pPr marL="0" indent="0" algn="l">
              <a:lnSpc>
                <a:spcPts val="2850"/>
              </a:lnSpc>
              <a:buNone/>
            </a:pPr>
            <a:r>
              <a:rPr lang="en-US" sz="1750" u="sng" dirty="0">
                <a:solidFill>
                  <a:srgbClr val="E5E0DF"/>
                </a:solidFill>
                <a:latin typeface="Roboto Medium" pitchFamily="34" charset="0"/>
                <a:ea typeface="Roboto Medium" pitchFamily="34" charset="-122"/>
              </a:rPr>
              <a:t>Circuit Breaker pattern</a:t>
            </a:r>
            <a:r>
              <a:rPr lang="en-US" sz="1750" dirty="0">
                <a:solidFill>
                  <a:srgbClr val="E5E0DF"/>
                </a:solidFill>
                <a:latin typeface="Roboto Medium" pitchFamily="34" charset="0"/>
                <a:ea typeface="Roboto Medium" pitchFamily="34" charset="-122"/>
              </a:rPr>
              <a:t> is a </a:t>
            </a:r>
            <a:r>
              <a:rPr lang="en-US" sz="1750" u="sng" dirty="0">
                <a:solidFill>
                  <a:srgbClr val="E5E0DF"/>
                </a:solidFill>
                <a:latin typeface="Roboto Medium" pitchFamily="34" charset="0"/>
                <a:ea typeface="Roboto Medium" pitchFamily="34" charset="-122"/>
              </a:rPr>
              <a:t>fault tolerance mechanism</a:t>
            </a:r>
            <a:r>
              <a:rPr lang="en-US" sz="1750" dirty="0">
                <a:solidFill>
                  <a:srgbClr val="E5E0DF"/>
                </a:solidFill>
                <a:latin typeface="Roboto Medium" pitchFamily="34" charset="0"/>
                <a:ea typeface="Roboto Medium" pitchFamily="34" charset="-122"/>
              </a:rPr>
              <a:t> used in distributed systems to </a:t>
            </a:r>
            <a:r>
              <a:rPr lang="en-US" sz="1750" u="sng" dirty="0">
                <a:solidFill>
                  <a:srgbClr val="E5E0DF"/>
                </a:solidFill>
                <a:latin typeface="Roboto Medium" pitchFamily="34" charset="0"/>
                <a:ea typeface="Roboto Medium" pitchFamily="34" charset="-122"/>
              </a:rPr>
              <a:t>prevent cascading failures</a:t>
            </a:r>
            <a:r>
              <a:rPr lang="en-US" sz="1750" dirty="0">
                <a:solidFill>
                  <a:srgbClr val="E5E0DF"/>
                </a:solidFill>
                <a:latin typeface="Roboto Medium" pitchFamily="34" charset="0"/>
                <a:ea typeface="Roboto Medium" pitchFamily="34" charset="-122"/>
              </a:rPr>
              <a:t> and </a:t>
            </a:r>
            <a:r>
              <a:rPr lang="en-US" sz="1750" u="sng" dirty="0">
                <a:solidFill>
                  <a:srgbClr val="E5E0DF"/>
                </a:solidFill>
                <a:latin typeface="Roboto Medium" pitchFamily="34" charset="0"/>
                <a:ea typeface="Roboto Medium" pitchFamily="34" charset="-122"/>
              </a:rPr>
              <a:t>improve system resilience and availability</a:t>
            </a:r>
            <a:r>
              <a:rPr lang="en-US" sz="1750" dirty="0">
                <a:solidFill>
                  <a:srgbClr val="E5E0DF"/>
                </a:solidFill>
                <a:latin typeface="Roboto Medium" pitchFamily="34" charset="0"/>
                <a:ea typeface="Roboto Medium" pitchFamily="34" charset="-122"/>
              </a:rPr>
              <a:t>. It works by temporarily blocking requests to a failing service, allowing it to recover instead of overwhelming it with continuous requests.</a:t>
            </a:r>
            <a:endParaRPr lang="en-US" sz="1750" dirty="0"/>
          </a:p>
        </p:txBody>
      </p:sp>
    </p:spTree>
    <p:extLst>
      <p:ext uri="{BB962C8B-B14F-4D97-AF65-F5344CB8AC3E}">
        <p14:creationId xmlns:p14="http://schemas.microsoft.com/office/powerpoint/2010/main" val="38781383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18840" y="2973016"/>
            <a:ext cx="10097843" cy="1476383"/>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Why Use Circuit Breaker?</a:t>
            </a:r>
            <a:endParaRPr lang="en-US" sz="4450" dirty="0"/>
          </a:p>
        </p:txBody>
      </p:sp>
      <p:sp>
        <p:nvSpPr>
          <p:cNvPr id="6" name="Text 3"/>
          <p:cNvSpPr/>
          <p:nvPr/>
        </p:nvSpPr>
        <p:spPr>
          <a:xfrm>
            <a:off x="718840" y="3716020"/>
            <a:ext cx="12562446" cy="1476383"/>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750" dirty="0">
                <a:solidFill>
                  <a:srgbClr val="E5E0DF"/>
                </a:solidFill>
                <a:latin typeface="Roboto Medium" pitchFamily="34" charset="0"/>
                <a:ea typeface="Roboto Medium" pitchFamily="34" charset="-122"/>
              </a:rPr>
              <a:t>Prevent system-wide failures from propagating</a:t>
            </a:r>
          </a:p>
          <a:p>
            <a:pPr marL="285750" indent="-285750" algn="l">
              <a:lnSpc>
                <a:spcPts val="2850"/>
              </a:lnSpc>
              <a:buFont typeface="Arial" panose="020B0604020202020204" pitchFamily="34" charset="0"/>
              <a:buChar char="•"/>
            </a:pPr>
            <a:r>
              <a:rPr lang="en-US" sz="1750" dirty="0">
                <a:solidFill>
                  <a:srgbClr val="E5E0DF"/>
                </a:solidFill>
                <a:latin typeface="Roboto Medium" pitchFamily="34" charset="0"/>
                <a:ea typeface="Roboto Medium" pitchFamily="34" charset="-122"/>
              </a:rPr>
              <a:t>Reduces latency by avoiding long timeouts</a:t>
            </a:r>
          </a:p>
          <a:p>
            <a:pPr marL="285750" indent="-285750" algn="l">
              <a:lnSpc>
                <a:spcPts val="2850"/>
              </a:lnSpc>
              <a:buFont typeface="Arial" panose="020B0604020202020204" pitchFamily="34" charset="0"/>
              <a:buChar char="•"/>
            </a:pPr>
            <a:r>
              <a:rPr lang="en-US" sz="1750" dirty="0">
                <a:solidFill>
                  <a:srgbClr val="E5E0DF"/>
                </a:solidFill>
                <a:latin typeface="Roboto Medium" pitchFamily="34" charset="0"/>
                <a:ea typeface="Roboto Medium" pitchFamily="34" charset="-122"/>
              </a:rPr>
              <a:t>Allows services to recover without overload</a:t>
            </a:r>
          </a:p>
          <a:p>
            <a:pPr marL="285750" indent="-285750" algn="l">
              <a:lnSpc>
                <a:spcPts val="2850"/>
              </a:lnSpc>
              <a:buFont typeface="Arial" panose="020B0604020202020204" pitchFamily="34" charset="0"/>
              <a:buChar char="•"/>
            </a:pPr>
            <a:r>
              <a:rPr lang="en-US" sz="1750" dirty="0">
                <a:solidFill>
                  <a:srgbClr val="E5E0DF"/>
                </a:solidFill>
                <a:latin typeface="Roboto Medium" pitchFamily="34" charset="0"/>
                <a:ea typeface="Roboto Medium" pitchFamily="34" charset="-122"/>
              </a:rPr>
              <a:t>Ensures fallback responses for better user experience</a:t>
            </a:r>
          </a:p>
        </p:txBody>
      </p:sp>
    </p:spTree>
    <p:extLst>
      <p:ext uri="{BB962C8B-B14F-4D97-AF65-F5344CB8AC3E}">
        <p14:creationId xmlns:p14="http://schemas.microsoft.com/office/powerpoint/2010/main" val="40383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18840" y="2725681"/>
            <a:ext cx="10097843" cy="1476383"/>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When to Use Circuit Breaker?</a:t>
            </a:r>
            <a:endParaRPr lang="en-US" sz="4450" dirty="0"/>
          </a:p>
        </p:txBody>
      </p:sp>
      <p:sp>
        <p:nvSpPr>
          <p:cNvPr id="6" name="Text 3"/>
          <p:cNvSpPr/>
          <p:nvPr/>
        </p:nvSpPr>
        <p:spPr>
          <a:xfrm>
            <a:off x="718840" y="3468685"/>
            <a:ext cx="12562446" cy="2220085"/>
          </a:xfrm>
          <a:prstGeom prst="rect">
            <a:avLst/>
          </a:prstGeom>
          <a:noFill/>
          <a:ln/>
        </p:spPr>
        <p:txBody>
          <a:bodyPr wrap="square" lIns="0" tIns="0" rIns="0" bIns="0" rtlCol="0" anchor="t"/>
          <a:lstStyle/>
          <a:p>
            <a:pPr marL="285750" indent="-285750" algn="l">
              <a:lnSpc>
                <a:spcPts val="2850"/>
              </a:lnSpc>
              <a:buFont typeface="Arial" panose="020B0604020202020204" pitchFamily="34" charset="0"/>
              <a:buChar char="•"/>
            </a:pPr>
            <a:r>
              <a:rPr lang="en-US" sz="1750" dirty="0">
                <a:solidFill>
                  <a:srgbClr val="E5E0DF"/>
                </a:solidFill>
                <a:latin typeface="Roboto Medium" pitchFamily="34" charset="0"/>
                <a:ea typeface="Roboto Medium" pitchFamily="34" charset="-122"/>
              </a:rPr>
              <a:t>Calling external APIs or microservices</a:t>
            </a:r>
          </a:p>
          <a:p>
            <a:pPr marL="285750" indent="-285750" algn="l">
              <a:lnSpc>
                <a:spcPts val="2850"/>
              </a:lnSpc>
              <a:buFont typeface="Arial" panose="020B0604020202020204" pitchFamily="34" charset="0"/>
              <a:buChar char="•"/>
            </a:pPr>
            <a:r>
              <a:rPr lang="en-US" sz="1750" dirty="0">
                <a:solidFill>
                  <a:srgbClr val="E5E0DF"/>
                </a:solidFill>
                <a:latin typeface="Roboto Medium" pitchFamily="34" charset="0"/>
                <a:ea typeface="Roboto Medium" pitchFamily="34" charset="-122"/>
              </a:rPr>
              <a:t>Handling intermittent failures in services</a:t>
            </a:r>
          </a:p>
          <a:p>
            <a:pPr marL="285750" indent="-285750" algn="l">
              <a:lnSpc>
                <a:spcPts val="2850"/>
              </a:lnSpc>
              <a:buFont typeface="Arial" panose="020B0604020202020204" pitchFamily="34" charset="0"/>
              <a:buChar char="•"/>
            </a:pPr>
            <a:r>
              <a:rPr lang="en-US" sz="1750" dirty="0">
                <a:solidFill>
                  <a:srgbClr val="E5E0DF"/>
                </a:solidFill>
                <a:latin typeface="Roboto Medium" pitchFamily="34" charset="0"/>
                <a:ea typeface="Roboto Medium" pitchFamily="34" charset="-122"/>
              </a:rPr>
              <a:t>Preventing system overload</a:t>
            </a:r>
          </a:p>
          <a:p>
            <a:pPr marL="285750" indent="-285750" algn="l">
              <a:lnSpc>
                <a:spcPts val="2850"/>
              </a:lnSpc>
              <a:buFont typeface="Arial" panose="020B0604020202020204" pitchFamily="34" charset="0"/>
              <a:buChar char="•"/>
            </a:pPr>
            <a:r>
              <a:rPr lang="en-US" sz="1750" dirty="0">
                <a:solidFill>
                  <a:srgbClr val="E5E0DF"/>
                </a:solidFill>
                <a:latin typeface="Roboto Medium" pitchFamily="34" charset="0"/>
                <a:ea typeface="Roboto Medium" pitchFamily="34" charset="-122"/>
              </a:rPr>
              <a:t>Improving Availability and Resilience</a:t>
            </a:r>
          </a:p>
          <a:p>
            <a:pPr marL="285750" indent="-285750" algn="l">
              <a:lnSpc>
                <a:spcPts val="2850"/>
              </a:lnSpc>
              <a:buFont typeface="Arial" panose="020B0604020202020204" pitchFamily="34" charset="0"/>
              <a:buChar char="•"/>
            </a:pPr>
            <a:r>
              <a:rPr lang="en-US" sz="1750" dirty="0">
                <a:solidFill>
                  <a:srgbClr val="E5E0DF"/>
                </a:solidFill>
                <a:latin typeface="Roboto Medium" pitchFamily="34" charset="0"/>
                <a:ea typeface="Roboto Medium" pitchFamily="34" charset="-122"/>
              </a:rPr>
              <a:t>Reducing latency from long timeouts</a:t>
            </a:r>
          </a:p>
          <a:p>
            <a:pPr marL="285750" indent="-285750" algn="l">
              <a:lnSpc>
                <a:spcPts val="2850"/>
              </a:lnSpc>
              <a:buFont typeface="Arial" panose="020B0604020202020204" pitchFamily="34" charset="0"/>
              <a:buChar char="•"/>
            </a:pPr>
            <a:r>
              <a:rPr lang="en-US" sz="1750" dirty="0">
                <a:solidFill>
                  <a:srgbClr val="E5E0DF"/>
                </a:solidFill>
                <a:latin typeface="Roboto Medium" pitchFamily="34" charset="0"/>
                <a:ea typeface="Roboto Medium" pitchFamily="34" charset="-122"/>
              </a:rPr>
              <a:t>Avoiding cascading failures</a:t>
            </a:r>
          </a:p>
        </p:txBody>
      </p:sp>
    </p:spTree>
    <p:extLst>
      <p:ext uri="{BB962C8B-B14F-4D97-AF65-F5344CB8AC3E}">
        <p14:creationId xmlns:p14="http://schemas.microsoft.com/office/powerpoint/2010/main" val="12850029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9144000" y="0"/>
            <a:ext cx="5486400" cy="8229600"/>
          </a:xfrm>
          <a:prstGeom prst="rect">
            <a:avLst/>
          </a:prstGeom>
        </p:spPr>
      </p:pic>
      <p:sp>
        <p:nvSpPr>
          <p:cNvPr id="3" name="Text 0"/>
          <p:cNvSpPr/>
          <p:nvPr/>
        </p:nvSpPr>
        <p:spPr>
          <a:xfrm>
            <a:off x="739735" y="581620"/>
            <a:ext cx="7664529" cy="1320879"/>
          </a:xfrm>
          <a:prstGeom prst="rect">
            <a:avLst/>
          </a:prstGeom>
          <a:noFill/>
          <a:ln/>
        </p:spPr>
        <p:txBody>
          <a:bodyPr wrap="square" lIns="0" tIns="0" rIns="0" bIns="0" rtlCol="0" anchor="t"/>
          <a:lstStyle/>
          <a:p>
            <a:pPr marL="0" indent="0">
              <a:lnSpc>
                <a:spcPts val="5200"/>
              </a:lnSpc>
              <a:buNone/>
            </a:pPr>
            <a:r>
              <a:rPr lang="en-US" sz="4150" dirty="0">
                <a:solidFill>
                  <a:srgbClr val="FFFFFF"/>
                </a:solidFill>
                <a:latin typeface="Saira Medium" pitchFamily="34" charset="0"/>
                <a:ea typeface="Saira Medium" pitchFamily="34" charset="-122"/>
                <a:cs typeface="Saira Medium" pitchFamily="34" charset="-120"/>
              </a:rPr>
              <a:t>Circuit Breaker States: Open, Closed, Half-Open Explained</a:t>
            </a:r>
            <a:endParaRPr lang="en-US" sz="4150" dirty="0"/>
          </a:p>
        </p:txBody>
      </p:sp>
      <p:sp>
        <p:nvSpPr>
          <p:cNvPr id="4" name="Shape 1"/>
          <p:cNvSpPr/>
          <p:nvPr/>
        </p:nvSpPr>
        <p:spPr>
          <a:xfrm>
            <a:off x="1045250" y="2219444"/>
            <a:ext cx="22860" cy="5428536"/>
          </a:xfrm>
          <a:prstGeom prst="roundRect">
            <a:avLst>
              <a:gd name="adj" fmla="val 832152"/>
            </a:avLst>
          </a:prstGeom>
          <a:solidFill>
            <a:srgbClr val="FFFFFF">
              <a:alpha val="24000"/>
            </a:srgbClr>
          </a:solidFill>
          <a:ln/>
        </p:spPr>
      </p:sp>
      <p:sp>
        <p:nvSpPr>
          <p:cNvPr id="5" name="Shape 2"/>
          <p:cNvSpPr/>
          <p:nvPr/>
        </p:nvSpPr>
        <p:spPr>
          <a:xfrm>
            <a:off x="1271588" y="2683550"/>
            <a:ext cx="739735" cy="22860"/>
          </a:xfrm>
          <a:prstGeom prst="roundRect">
            <a:avLst>
              <a:gd name="adj" fmla="val 832152"/>
            </a:avLst>
          </a:prstGeom>
          <a:solidFill>
            <a:srgbClr val="FC8337"/>
          </a:solidFill>
          <a:ln/>
        </p:spPr>
      </p:sp>
      <p:sp>
        <p:nvSpPr>
          <p:cNvPr id="6" name="Shape 3"/>
          <p:cNvSpPr/>
          <p:nvPr/>
        </p:nvSpPr>
        <p:spPr>
          <a:xfrm>
            <a:off x="818912" y="2457212"/>
            <a:ext cx="475536" cy="475536"/>
          </a:xfrm>
          <a:prstGeom prst="roundRect">
            <a:avLst>
              <a:gd name="adj" fmla="val 40003"/>
            </a:avLst>
          </a:prstGeom>
          <a:solidFill>
            <a:srgbClr val="030303"/>
          </a:solidFill>
          <a:ln w="22860">
            <a:solidFill>
              <a:srgbClr val="FC8337"/>
            </a:solidFill>
            <a:prstDash val="solid"/>
          </a:ln>
        </p:spPr>
      </p:sp>
      <p:sp>
        <p:nvSpPr>
          <p:cNvPr id="7" name="Text 4"/>
          <p:cNvSpPr/>
          <p:nvPr/>
        </p:nvSpPr>
        <p:spPr>
          <a:xfrm>
            <a:off x="995958" y="2581358"/>
            <a:ext cx="121444" cy="317063"/>
          </a:xfrm>
          <a:prstGeom prst="rect">
            <a:avLst/>
          </a:prstGeom>
          <a:noFill/>
          <a:ln/>
        </p:spPr>
        <p:txBody>
          <a:bodyPr wrap="none" lIns="0" tIns="0" rIns="0" bIns="0" rtlCol="0" anchor="t"/>
          <a:lstStyle/>
          <a:p>
            <a:pPr marL="0" indent="0" algn="ctr">
              <a:lnSpc>
                <a:spcPts val="2450"/>
              </a:lnSpc>
              <a:buNone/>
            </a:pPr>
            <a:r>
              <a:rPr lang="en-US" sz="2450" dirty="0">
                <a:solidFill>
                  <a:srgbClr val="E5E0DF"/>
                </a:solidFill>
                <a:latin typeface="Saira Medium" pitchFamily="34" charset="0"/>
                <a:ea typeface="Saira Medium" pitchFamily="34" charset="-122"/>
                <a:cs typeface="Saira Medium" pitchFamily="34" charset="-120"/>
              </a:rPr>
              <a:t>1</a:t>
            </a:r>
            <a:endParaRPr lang="en-US" sz="2450" dirty="0"/>
          </a:p>
        </p:txBody>
      </p:sp>
      <p:sp>
        <p:nvSpPr>
          <p:cNvPr id="8" name="Text 5"/>
          <p:cNvSpPr/>
          <p:nvPr/>
        </p:nvSpPr>
        <p:spPr>
          <a:xfrm>
            <a:off x="2219087" y="2430780"/>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Saira Medium" pitchFamily="34" charset="0"/>
                <a:ea typeface="Saira Medium" pitchFamily="34" charset="-122"/>
                <a:cs typeface="Saira Medium" pitchFamily="34" charset="-120"/>
              </a:rPr>
              <a:t>Closed</a:t>
            </a:r>
            <a:endParaRPr lang="en-US" sz="2050" dirty="0"/>
          </a:p>
        </p:txBody>
      </p:sp>
      <p:sp>
        <p:nvSpPr>
          <p:cNvPr id="9" name="Text 6"/>
          <p:cNvSpPr/>
          <p:nvPr/>
        </p:nvSpPr>
        <p:spPr>
          <a:xfrm>
            <a:off x="2219087" y="2887742"/>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Medium" pitchFamily="34" charset="0"/>
                <a:ea typeface="Roboto Medium" pitchFamily="34" charset="-122"/>
                <a:cs typeface="Roboto Medium" pitchFamily="34" charset="-120"/>
              </a:rPr>
              <a:t>The circuit breaker allows requests to pass through to the underlying component.</a:t>
            </a:r>
            <a:endParaRPr lang="en-US" sz="1650" dirty="0"/>
          </a:p>
        </p:txBody>
      </p:sp>
      <p:sp>
        <p:nvSpPr>
          <p:cNvPr id="10" name="Shape 7"/>
          <p:cNvSpPr/>
          <p:nvPr/>
        </p:nvSpPr>
        <p:spPr>
          <a:xfrm>
            <a:off x="1271588" y="4450794"/>
            <a:ext cx="739735" cy="22860"/>
          </a:xfrm>
          <a:prstGeom prst="roundRect">
            <a:avLst>
              <a:gd name="adj" fmla="val 832152"/>
            </a:avLst>
          </a:prstGeom>
          <a:solidFill>
            <a:srgbClr val="FC8337"/>
          </a:solidFill>
          <a:ln/>
        </p:spPr>
      </p:sp>
      <p:sp>
        <p:nvSpPr>
          <p:cNvPr id="11" name="Shape 8"/>
          <p:cNvSpPr/>
          <p:nvPr/>
        </p:nvSpPr>
        <p:spPr>
          <a:xfrm>
            <a:off x="818912" y="4224457"/>
            <a:ext cx="475536" cy="475536"/>
          </a:xfrm>
          <a:prstGeom prst="roundRect">
            <a:avLst>
              <a:gd name="adj" fmla="val 40003"/>
            </a:avLst>
          </a:prstGeom>
          <a:solidFill>
            <a:srgbClr val="030303"/>
          </a:solidFill>
          <a:ln w="22860">
            <a:solidFill>
              <a:srgbClr val="FC8337"/>
            </a:solidFill>
            <a:prstDash val="solid"/>
          </a:ln>
        </p:spPr>
      </p:sp>
      <p:sp>
        <p:nvSpPr>
          <p:cNvPr id="12" name="Text 9"/>
          <p:cNvSpPr/>
          <p:nvPr/>
        </p:nvSpPr>
        <p:spPr>
          <a:xfrm>
            <a:off x="959763" y="4348603"/>
            <a:ext cx="193715" cy="317063"/>
          </a:xfrm>
          <a:prstGeom prst="rect">
            <a:avLst/>
          </a:prstGeom>
          <a:noFill/>
          <a:ln/>
        </p:spPr>
        <p:txBody>
          <a:bodyPr wrap="none" lIns="0" tIns="0" rIns="0" bIns="0" rtlCol="0" anchor="t"/>
          <a:lstStyle/>
          <a:p>
            <a:pPr marL="0" indent="0" algn="ctr">
              <a:lnSpc>
                <a:spcPts val="2450"/>
              </a:lnSpc>
              <a:buNone/>
            </a:pPr>
            <a:r>
              <a:rPr lang="en-US" sz="2450" dirty="0">
                <a:solidFill>
                  <a:srgbClr val="E5E0DF"/>
                </a:solidFill>
                <a:latin typeface="Saira Medium" pitchFamily="34" charset="0"/>
                <a:ea typeface="Saira Medium" pitchFamily="34" charset="-122"/>
                <a:cs typeface="Saira Medium" pitchFamily="34" charset="-120"/>
              </a:rPr>
              <a:t>2</a:t>
            </a:r>
            <a:endParaRPr lang="en-US" sz="2450" dirty="0"/>
          </a:p>
        </p:txBody>
      </p:sp>
      <p:sp>
        <p:nvSpPr>
          <p:cNvPr id="13" name="Text 10"/>
          <p:cNvSpPr/>
          <p:nvPr/>
        </p:nvSpPr>
        <p:spPr>
          <a:xfrm>
            <a:off x="2219087" y="4198025"/>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Saira Medium" pitchFamily="34" charset="0"/>
                <a:ea typeface="Saira Medium" pitchFamily="34" charset="-122"/>
                <a:cs typeface="Saira Medium" pitchFamily="34" charset="-120"/>
              </a:rPr>
              <a:t>Open</a:t>
            </a:r>
            <a:endParaRPr lang="en-US" sz="2050" dirty="0"/>
          </a:p>
        </p:txBody>
      </p:sp>
      <p:sp>
        <p:nvSpPr>
          <p:cNvPr id="14" name="Text 11"/>
          <p:cNvSpPr/>
          <p:nvPr/>
        </p:nvSpPr>
        <p:spPr>
          <a:xfrm>
            <a:off x="2219087" y="4654987"/>
            <a:ext cx="6185178" cy="676275"/>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Medium" pitchFamily="34" charset="0"/>
                <a:ea typeface="Roboto Medium" pitchFamily="34" charset="-122"/>
                <a:cs typeface="Roboto Medium" pitchFamily="34" charset="-120"/>
              </a:rPr>
              <a:t>When a certain number of failures occur, the circuit breaker trips, blocking requests and preventing cascading failures.</a:t>
            </a:r>
            <a:endParaRPr lang="en-US" sz="1650" dirty="0"/>
          </a:p>
        </p:txBody>
      </p:sp>
      <p:sp>
        <p:nvSpPr>
          <p:cNvPr id="15" name="Shape 12"/>
          <p:cNvSpPr/>
          <p:nvPr/>
        </p:nvSpPr>
        <p:spPr>
          <a:xfrm>
            <a:off x="1271588" y="6218039"/>
            <a:ext cx="739735" cy="22860"/>
          </a:xfrm>
          <a:prstGeom prst="roundRect">
            <a:avLst>
              <a:gd name="adj" fmla="val 832152"/>
            </a:avLst>
          </a:prstGeom>
          <a:solidFill>
            <a:srgbClr val="FC8337"/>
          </a:solidFill>
          <a:ln/>
        </p:spPr>
      </p:sp>
      <p:sp>
        <p:nvSpPr>
          <p:cNvPr id="16" name="Shape 13"/>
          <p:cNvSpPr/>
          <p:nvPr/>
        </p:nvSpPr>
        <p:spPr>
          <a:xfrm>
            <a:off x="818912" y="5991701"/>
            <a:ext cx="475536" cy="475536"/>
          </a:xfrm>
          <a:prstGeom prst="roundRect">
            <a:avLst>
              <a:gd name="adj" fmla="val 40003"/>
            </a:avLst>
          </a:prstGeom>
          <a:solidFill>
            <a:srgbClr val="030303"/>
          </a:solidFill>
          <a:ln w="22860">
            <a:solidFill>
              <a:srgbClr val="FC8337"/>
            </a:solidFill>
            <a:prstDash val="solid"/>
          </a:ln>
        </p:spPr>
      </p:sp>
      <p:sp>
        <p:nvSpPr>
          <p:cNvPr id="17" name="Text 14"/>
          <p:cNvSpPr/>
          <p:nvPr/>
        </p:nvSpPr>
        <p:spPr>
          <a:xfrm>
            <a:off x="960953" y="6115848"/>
            <a:ext cx="191453" cy="317063"/>
          </a:xfrm>
          <a:prstGeom prst="rect">
            <a:avLst/>
          </a:prstGeom>
          <a:noFill/>
          <a:ln/>
        </p:spPr>
        <p:txBody>
          <a:bodyPr wrap="none" lIns="0" tIns="0" rIns="0" bIns="0" rtlCol="0" anchor="t"/>
          <a:lstStyle/>
          <a:p>
            <a:pPr marL="0" indent="0" algn="ctr">
              <a:lnSpc>
                <a:spcPts val="2450"/>
              </a:lnSpc>
              <a:buNone/>
            </a:pPr>
            <a:r>
              <a:rPr lang="en-US" sz="2450" dirty="0">
                <a:solidFill>
                  <a:srgbClr val="E5E0DF"/>
                </a:solidFill>
                <a:latin typeface="Saira Medium" pitchFamily="34" charset="0"/>
                <a:ea typeface="Saira Medium" pitchFamily="34" charset="-122"/>
                <a:cs typeface="Saira Medium" pitchFamily="34" charset="-120"/>
              </a:rPr>
              <a:t>3</a:t>
            </a:r>
            <a:endParaRPr lang="en-US" sz="2450" dirty="0"/>
          </a:p>
        </p:txBody>
      </p:sp>
      <p:sp>
        <p:nvSpPr>
          <p:cNvPr id="18" name="Text 15"/>
          <p:cNvSpPr/>
          <p:nvPr/>
        </p:nvSpPr>
        <p:spPr>
          <a:xfrm>
            <a:off x="2219087" y="5965269"/>
            <a:ext cx="2641997" cy="330160"/>
          </a:xfrm>
          <a:prstGeom prst="rect">
            <a:avLst/>
          </a:prstGeom>
          <a:noFill/>
          <a:ln/>
        </p:spPr>
        <p:txBody>
          <a:bodyPr wrap="none" lIns="0" tIns="0" rIns="0" bIns="0" rtlCol="0" anchor="t"/>
          <a:lstStyle/>
          <a:p>
            <a:pPr marL="0" indent="0" algn="l">
              <a:lnSpc>
                <a:spcPts val="2600"/>
              </a:lnSpc>
              <a:buNone/>
            </a:pPr>
            <a:r>
              <a:rPr lang="en-US" sz="2050" dirty="0">
                <a:solidFill>
                  <a:srgbClr val="E5E0DF"/>
                </a:solidFill>
                <a:latin typeface="Saira Medium" pitchFamily="34" charset="0"/>
                <a:ea typeface="Saira Medium" pitchFamily="34" charset="-122"/>
                <a:cs typeface="Saira Medium" pitchFamily="34" charset="-120"/>
              </a:rPr>
              <a:t>Half-Open</a:t>
            </a:r>
            <a:endParaRPr lang="en-US" sz="2050" dirty="0"/>
          </a:p>
        </p:txBody>
      </p:sp>
      <p:sp>
        <p:nvSpPr>
          <p:cNvPr id="19" name="Text 16"/>
          <p:cNvSpPr/>
          <p:nvPr/>
        </p:nvSpPr>
        <p:spPr>
          <a:xfrm>
            <a:off x="2219087" y="6422231"/>
            <a:ext cx="6185178" cy="1014413"/>
          </a:xfrm>
          <a:prstGeom prst="rect">
            <a:avLst/>
          </a:prstGeom>
          <a:noFill/>
          <a:ln/>
        </p:spPr>
        <p:txBody>
          <a:bodyPr wrap="square" lIns="0" tIns="0" rIns="0" bIns="0" rtlCol="0" anchor="t"/>
          <a:lstStyle/>
          <a:p>
            <a:pPr marL="0" indent="0" algn="l">
              <a:lnSpc>
                <a:spcPts val="2650"/>
              </a:lnSpc>
              <a:buNone/>
            </a:pPr>
            <a:r>
              <a:rPr lang="en-US" sz="1650" dirty="0">
                <a:solidFill>
                  <a:srgbClr val="E5E0DF"/>
                </a:solidFill>
                <a:latin typeface="Roboto Medium" pitchFamily="34" charset="0"/>
                <a:ea typeface="Roboto Medium" pitchFamily="34" charset="-122"/>
                <a:cs typeface="Roboto Medium" pitchFamily="34" charset="-120"/>
              </a:rPr>
              <a:t>After a timeout, the circuit breaker enters the half-open state, allowing a limited number of requests through to test if the component has recovered.</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0" y="0"/>
            <a:ext cx="5057775" cy="8229600"/>
          </a:xfrm>
          <a:prstGeom prst="rect">
            <a:avLst/>
          </a:prstGeom>
        </p:spPr>
      </p:pic>
      <p:sp>
        <p:nvSpPr>
          <p:cNvPr id="3" name="Text 0"/>
          <p:cNvSpPr/>
          <p:nvPr/>
        </p:nvSpPr>
        <p:spPr>
          <a:xfrm>
            <a:off x="6231255" y="917138"/>
            <a:ext cx="7654290" cy="1330166"/>
          </a:xfrm>
          <a:prstGeom prst="rect">
            <a:avLst/>
          </a:prstGeom>
          <a:noFill/>
          <a:ln/>
        </p:spPr>
        <p:txBody>
          <a:bodyPr wrap="square" lIns="0" tIns="0" rIns="0" bIns="0" rtlCol="0" anchor="t"/>
          <a:lstStyle/>
          <a:p>
            <a:pPr marL="0" indent="0">
              <a:lnSpc>
                <a:spcPts val="5200"/>
              </a:lnSpc>
              <a:buNone/>
            </a:pPr>
            <a:r>
              <a:rPr lang="en-US" sz="4150" dirty="0">
                <a:solidFill>
                  <a:srgbClr val="FFFFFF"/>
                </a:solidFill>
                <a:latin typeface="Saira Medium" pitchFamily="34" charset="0"/>
                <a:ea typeface="Saira Medium" pitchFamily="34" charset="-122"/>
                <a:cs typeface="Saira Medium" pitchFamily="34" charset="-120"/>
              </a:rPr>
              <a:t>Implementing Circuit Breaker: Code Example</a:t>
            </a:r>
            <a:endParaRPr lang="en-US" sz="4150" dirty="0"/>
          </a:p>
        </p:txBody>
      </p:sp>
      <p:sp>
        <p:nvSpPr>
          <p:cNvPr id="4" name="Shape 1"/>
          <p:cNvSpPr/>
          <p:nvPr/>
        </p:nvSpPr>
        <p:spPr>
          <a:xfrm>
            <a:off x="6231255" y="2566511"/>
            <a:ext cx="7654290" cy="4745831"/>
          </a:xfrm>
          <a:prstGeom prst="roundRect">
            <a:avLst>
              <a:gd name="adj" fmla="val 4036"/>
            </a:avLst>
          </a:prstGeom>
          <a:solidFill>
            <a:srgbClr val="4B1E01"/>
          </a:solidFill>
          <a:ln/>
        </p:spPr>
      </p:sp>
      <p:sp>
        <p:nvSpPr>
          <p:cNvPr id="5" name="Shape 2"/>
          <p:cNvSpPr/>
          <p:nvPr/>
        </p:nvSpPr>
        <p:spPr>
          <a:xfrm>
            <a:off x="6220658" y="2566511"/>
            <a:ext cx="7675483" cy="4745831"/>
          </a:xfrm>
          <a:prstGeom prst="roundRect">
            <a:avLst>
              <a:gd name="adj" fmla="val 673"/>
            </a:avLst>
          </a:prstGeom>
          <a:solidFill>
            <a:srgbClr val="4B1E01"/>
          </a:solidFill>
          <a:ln/>
        </p:spPr>
      </p:sp>
      <p:sp>
        <p:nvSpPr>
          <p:cNvPr id="6" name="Text 3"/>
          <p:cNvSpPr/>
          <p:nvPr/>
        </p:nvSpPr>
        <p:spPr>
          <a:xfrm>
            <a:off x="6433423" y="2726055"/>
            <a:ext cx="7249954" cy="4426744"/>
          </a:xfrm>
          <a:prstGeom prst="rect">
            <a:avLst/>
          </a:prstGeom>
          <a:noFill/>
          <a:ln/>
        </p:spPr>
        <p:txBody>
          <a:bodyPr wrap="square" lIns="0" tIns="0" rIns="0" bIns="0" rtlCol="0" anchor="t"/>
          <a:lstStyle/>
          <a:p>
            <a:pPr marL="0" indent="0">
              <a:lnSpc>
                <a:spcPts val="2650"/>
              </a:lnSpc>
              <a:buNone/>
            </a:pPr>
            <a:r>
              <a:rPr lang="en-US" sz="1650" dirty="0">
                <a:solidFill>
                  <a:srgbClr val="E5E0DF"/>
                </a:solidFill>
                <a:highlight>
                  <a:srgbClr val="4B1E01"/>
                </a:highlight>
                <a:latin typeface="Consolas" pitchFamily="34" charset="0"/>
                <a:ea typeface="Consolas" pitchFamily="34" charset="-122"/>
                <a:cs typeface="Consolas" pitchFamily="34" charset="-120"/>
              </a:rPr>
              <a:t>class CircuitBreaker {</a:t>
            </a:r>
            <a:endParaRPr lang="en-US" sz="1650" dirty="0"/>
          </a:p>
          <a:p>
            <a:pPr marL="0" indent="0">
              <a:lnSpc>
                <a:spcPts val="2650"/>
              </a:lnSpc>
              <a:buNone/>
            </a:pPr>
            <a:r>
              <a:rPr lang="en-US" sz="1650" dirty="0">
                <a:solidFill>
                  <a:srgbClr val="E5E0DF"/>
                </a:solidFill>
                <a:highlight>
                  <a:srgbClr val="4B1E01"/>
                </a:highlight>
                <a:latin typeface="Consolas" pitchFamily="34" charset="0"/>
                <a:ea typeface="Consolas" pitchFamily="34" charset="-122"/>
                <a:cs typeface="Consolas" pitchFamily="34" charset="-120"/>
              </a:rPr>
              <a:t>  constructor(options: CircuitBreakerOptions) {</a:t>
            </a:r>
            <a:endParaRPr lang="en-US" sz="1650" dirty="0"/>
          </a:p>
          <a:p>
            <a:pPr marL="0" indent="0">
              <a:lnSpc>
                <a:spcPts val="2650"/>
              </a:lnSpc>
              <a:buNone/>
            </a:pPr>
            <a:r>
              <a:rPr lang="en-US" sz="1650" dirty="0">
                <a:solidFill>
                  <a:srgbClr val="E5E0DF"/>
                </a:solidFill>
                <a:highlight>
                  <a:srgbClr val="4B1E01"/>
                </a:highlight>
                <a:latin typeface="Consolas" pitchFamily="34" charset="0"/>
                <a:ea typeface="Consolas" pitchFamily="34" charset="-122"/>
                <a:cs typeface="Consolas" pitchFamily="34" charset="-120"/>
              </a:rPr>
              <a:t>    // ...</a:t>
            </a:r>
            <a:endParaRPr lang="en-US" sz="1650" dirty="0"/>
          </a:p>
          <a:p>
            <a:pPr marL="0" indent="0">
              <a:lnSpc>
                <a:spcPts val="2650"/>
              </a:lnSpc>
              <a:buNone/>
            </a:pPr>
            <a:r>
              <a:rPr lang="en-US" sz="1650" dirty="0">
                <a:solidFill>
                  <a:srgbClr val="E5E0DF"/>
                </a:solidFill>
                <a:highlight>
                  <a:srgbClr val="4B1E01"/>
                </a:highlight>
                <a:latin typeface="Consolas" pitchFamily="34" charset="0"/>
                <a:ea typeface="Consolas" pitchFamily="34" charset="-122"/>
                <a:cs typeface="Consolas" pitchFamily="34" charset="-120"/>
              </a:rPr>
              <a:t>  }</a:t>
            </a:r>
            <a:endParaRPr lang="en-US" sz="1650" dirty="0"/>
          </a:p>
          <a:p>
            <a:pPr marL="0" indent="0">
              <a:lnSpc>
                <a:spcPts val="2650"/>
              </a:lnSpc>
              <a:buNone/>
            </a:pPr>
            <a:endParaRPr lang="en-US" sz="1650" dirty="0"/>
          </a:p>
          <a:p>
            <a:pPr marL="0" indent="0">
              <a:lnSpc>
                <a:spcPts val="2650"/>
              </a:lnSpc>
              <a:buNone/>
            </a:pPr>
            <a:r>
              <a:rPr lang="en-US" sz="1650" dirty="0">
                <a:solidFill>
                  <a:srgbClr val="E5E0DF"/>
                </a:solidFill>
                <a:highlight>
                  <a:srgbClr val="4B1E01"/>
                </a:highlight>
                <a:latin typeface="Consolas" pitchFamily="34" charset="0"/>
                <a:ea typeface="Consolas" pitchFamily="34" charset="-122"/>
                <a:cs typeface="Consolas" pitchFamily="34" charset="-120"/>
              </a:rPr>
              <a:t>  async execute(func: () =&gt; Promise&lt;any&gt;): Promise&lt;any&gt; {</a:t>
            </a:r>
            <a:endParaRPr lang="en-US" sz="1650" dirty="0"/>
          </a:p>
          <a:p>
            <a:pPr marL="0" indent="0">
              <a:lnSpc>
                <a:spcPts val="2650"/>
              </a:lnSpc>
              <a:buNone/>
            </a:pPr>
            <a:r>
              <a:rPr lang="en-US" sz="1650" dirty="0">
                <a:solidFill>
                  <a:srgbClr val="E5E0DF"/>
                </a:solidFill>
                <a:highlight>
                  <a:srgbClr val="4B1E01"/>
                </a:highlight>
                <a:latin typeface="Consolas" pitchFamily="34" charset="0"/>
                <a:ea typeface="Consolas" pitchFamily="34" charset="-122"/>
                <a:cs typeface="Consolas" pitchFamily="34" charset="-120"/>
              </a:rPr>
              <a:t>    // ...</a:t>
            </a:r>
            <a:endParaRPr lang="en-US" sz="1650" dirty="0"/>
          </a:p>
          <a:p>
            <a:pPr marL="0" indent="0">
              <a:lnSpc>
                <a:spcPts val="2650"/>
              </a:lnSpc>
              <a:buNone/>
            </a:pPr>
            <a:r>
              <a:rPr lang="en-US" sz="1650" dirty="0">
                <a:solidFill>
                  <a:srgbClr val="E5E0DF"/>
                </a:solidFill>
                <a:highlight>
                  <a:srgbClr val="4B1E01"/>
                </a:highlight>
                <a:latin typeface="Consolas" pitchFamily="34" charset="0"/>
                <a:ea typeface="Consolas" pitchFamily="34" charset="-122"/>
                <a:cs typeface="Consolas" pitchFamily="34" charset="-120"/>
              </a:rPr>
              <a:t>  }</a:t>
            </a:r>
            <a:endParaRPr lang="en-US" sz="1650" dirty="0"/>
          </a:p>
          <a:p>
            <a:pPr marL="0" indent="0">
              <a:lnSpc>
                <a:spcPts val="2650"/>
              </a:lnSpc>
              <a:buNone/>
            </a:pPr>
            <a:r>
              <a:rPr lang="en-US" sz="1650" dirty="0">
                <a:solidFill>
                  <a:srgbClr val="E5E0DF"/>
                </a:solidFill>
                <a:highlight>
                  <a:srgbClr val="4B1E01"/>
                </a:highlight>
                <a:latin typeface="Consolas" pitchFamily="34" charset="0"/>
                <a:ea typeface="Consolas" pitchFamily="34" charset="-122"/>
                <a:cs typeface="Consolas" pitchFamily="34" charset="-120"/>
              </a:rPr>
              <a:t>}</a:t>
            </a:r>
            <a:endParaRPr lang="en-US" sz="1650" dirty="0"/>
          </a:p>
          <a:p>
            <a:pPr marL="0" indent="0">
              <a:lnSpc>
                <a:spcPts val="2650"/>
              </a:lnSpc>
              <a:buNone/>
            </a:pPr>
            <a:endParaRPr lang="en-US" sz="1650" dirty="0"/>
          </a:p>
          <a:p>
            <a:pPr marL="0" indent="0">
              <a:lnSpc>
                <a:spcPts val="2650"/>
              </a:lnSpc>
              <a:buNone/>
            </a:pPr>
            <a:r>
              <a:rPr lang="en-US" sz="1650" dirty="0">
                <a:solidFill>
                  <a:srgbClr val="E5E0DF"/>
                </a:solidFill>
                <a:highlight>
                  <a:srgbClr val="4B1E01"/>
                </a:highlight>
                <a:latin typeface="Consolas" pitchFamily="34" charset="0"/>
                <a:ea typeface="Consolas" pitchFamily="34" charset="-122"/>
                <a:cs typeface="Consolas" pitchFamily="34" charset="-120"/>
              </a:rPr>
              <a:t>interface CircuitBreakerOptions {</a:t>
            </a:r>
            <a:endParaRPr lang="en-US" sz="1650" dirty="0"/>
          </a:p>
          <a:p>
            <a:pPr marL="0" indent="0">
              <a:lnSpc>
                <a:spcPts val="2650"/>
              </a:lnSpc>
              <a:buNone/>
            </a:pPr>
            <a:r>
              <a:rPr lang="en-US" sz="1650" dirty="0">
                <a:solidFill>
                  <a:srgbClr val="E5E0DF"/>
                </a:solidFill>
                <a:highlight>
                  <a:srgbClr val="4B1E01"/>
                </a:highlight>
                <a:latin typeface="Consolas" pitchFamily="34" charset="0"/>
                <a:ea typeface="Consolas" pitchFamily="34" charset="-122"/>
                <a:cs typeface="Consolas" pitchFamily="34" charset="-120"/>
              </a:rPr>
              <a:t>  // ...</a:t>
            </a:r>
            <a:endParaRPr lang="en-US" sz="1650" dirty="0"/>
          </a:p>
          <a:p>
            <a:pPr marL="0" indent="0">
              <a:lnSpc>
                <a:spcPts val="2650"/>
              </a:lnSpc>
              <a:buNone/>
            </a:pPr>
            <a:r>
              <a:rPr lang="en-US" sz="1650" dirty="0">
                <a:solidFill>
                  <a:srgbClr val="E5E0DF"/>
                </a:solidFill>
                <a:highlight>
                  <a:srgbClr val="4B1E01"/>
                </a:highlight>
                <a:latin typeface="Consolas" pitchFamily="34" charset="0"/>
                <a:ea typeface="Consolas" pitchFamily="34" charset="-122"/>
                <a:cs typeface="Consolas" pitchFamily="34" charset="-120"/>
              </a:rPr>
              <a:t>}</a:t>
            </a:r>
            <a:endParaRPr lang="en-US" sz="165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{639BA741-E16F-9445-8225-B353B583EE64}tf10001058</Template>
  <TotalTime>1436</TotalTime>
  <Words>671</Words>
  <Application>Microsoft Macintosh PowerPoint</Application>
  <PresentationFormat>Custom</PresentationFormat>
  <Paragraphs>103</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Calibri</vt:lpstr>
      <vt:lpstr>Saira Medium</vt:lpstr>
      <vt:lpstr>Roboto Bold</vt:lpstr>
      <vt:lpstr>Calibri Light</vt:lpstr>
      <vt:lpstr>Roboto Medium</vt:lpstr>
      <vt:lpstr>Consolas</vt:lpstr>
      <vt:lpstr>Arial</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Office User</cp:lastModifiedBy>
  <cp:revision>3</cp:revision>
  <dcterms:created xsi:type="dcterms:W3CDTF">2025-02-25T03:59:29Z</dcterms:created>
  <dcterms:modified xsi:type="dcterms:W3CDTF">2025-03-14T07:25:12Z</dcterms:modified>
</cp:coreProperties>
</file>